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6" r:id="rId33"/>
  </p:sldMasterIdLst>
  <p:notesMasterIdLst>
    <p:notesMasterId r:id="rId37"/>
  </p:notesMasterIdLst>
  <p:sldIdLst>
    <p:sldId id="2147471537" r:id="rId34"/>
    <p:sldId id="2147471413" r:id="rId35"/>
    <p:sldId id="2147471437" r:id="rId36"/>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F3F1A10-0836-A1DF-0DAB-96DB5424E37C}" name="Guest User" initials="GU" userId="S::urn:spo:anon#64311ce13c1318b31c7ba6312c684587c60ec2f7a267408a599fd5bb961b6f23::" providerId="AD"/>
  <p188:author id="{802AFE2C-A848-D6F5-D07A-E85A56D49DB1}" name="Troiano, Maura" initials="MB" userId="S::a674553@DSDOM1.DSROOT.FMR.COM::c1a4d0c9-fe87-4a79-9d7e-ecd220fdb286" providerId="AD"/>
  <p188:author id="{BE342353-2CF3-AD71-9624-86F31C85D05E}" name="Alexis Miller" initials="AM" userId="S::alexis.miller@brightcarbon.com::ae96a5f2-f31a-45dd-ae3a-b61c934852b4" providerId="AD"/>
  <p188:author id="{28AF3D64-F4C9-CCC1-DF89-48FA44967968}" name="Gillen, Courtney" initials="GC" userId="S::a484289@fmr.com::c81dfabd-b97d-47f2-a17a-054fed36ab81" providerId="AD"/>
  <p188:author id="{22553769-1633-FB7D-F9E8-4925BFC55493}" name="Guest User" initials="GU" userId="S::urn:spo:anon#c1a676c6e557eb403b7da51d081428b876889eb0aa9930248c3b11066fd8253a::" providerId="AD"/>
  <p188:author id="{0EE5128A-C31F-FD89-C006-2F89087DC356}" name="Carter, Barbara" initials="CB" userId="S::a751869@fmr.com::24f486a2-edb5-47ab-91e5-c32426f9a79d" providerId="AD"/>
  <p188:author id="{D4E26E8E-B49E-33B6-0B83-8557487FC83E}" name="Kalmes, Taylor" initials="TK" userId="S::a694299@DSDOM1.DSROOT.FMR.COM::e9cd45f5-64ea-4e8f-a2f3-e44f6298da79" providerId="AD"/>
  <p188:author id="{D89733AC-836C-03B9-C815-0BB86EE4AEBC}" name="Henriquez, Jessica" initials="HJ" userId="S::a570558@fmr.com::84ef0672-033d-4818-b60e-db2448072f4d" providerId="AD"/>
  <p188:author id="{946A46C1-8EDD-717B-35DF-D8C3A9C21E57}" name="Fabbrucci, Julie" initials="FJ" userId="S::a326454@dsdom1.dsroot.fmr.com::e51960c8-9b32-4d47-9faf-9d4e21998751" providerId="AD"/>
  <p188:author id="{4D6E46EC-45C6-9B13-8AF2-71D32EC81FE8}" name="Fabbrucci, Julie" initials="FJ" userId="S::a326454@DSDOM1.DSROOT.FMR.COM::e51960c8-9b32-4d47-9faf-9d4e2199875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99FF"/>
    <a:srgbClr val="368727"/>
    <a:srgbClr val="000000"/>
    <a:srgbClr val="5B2C8F"/>
    <a:srgbClr val="8143C5"/>
    <a:srgbClr val="04547C"/>
    <a:srgbClr val="E7F0F1"/>
    <a:srgbClr val="EBEEF3"/>
    <a:srgbClr val="DDEF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18" autoAdjust="0"/>
  </p:normalViewPr>
  <p:slideViewPr>
    <p:cSldViewPr snapToGrid="0">
      <p:cViewPr varScale="1">
        <p:scale>
          <a:sx n="51" d="100"/>
          <a:sy n="51" d="100"/>
        </p:scale>
        <p:origin x="2316"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slide" Target="slides/slide1.xml"/><Relationship Id="rId42" Type="http://schemas.openxmlformats.org/officeDocument/2006/relationships/tableStyles" Target="tableStyle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slideMaster" Target="slideMasters/slideMaster1.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customXml" Target="../customXml/item29.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slide" Target="slides/slide3.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slide" Target="slides/slide2.xml"/><Relationship Id="rId43"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4E227123-2CB7-C54E-82EF-CE2B4F4595EF}" type="datetimeFigureOut">
              <a:rPr lang="en-US" smtClean="0"/>
              <a:t>10/16/2024</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92D164-6E69-5949-903B-16426CF50482}" type="slidenum">
              <a:rPr lang="en-US" smtClean="0"/>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2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571696" y="0"/>
            <a:ext cx="6703695" cy="1341806"/>
          </a:xfrm>
          <a:prstGeom prst="rect">
            <a:avLst/>
          </a:prstGeom>
        </p:spPr>
        <p:txBody>
          <a:bodyPr lIns="0" tIns="0" rIns="0" bIns="0">
            <a:normAutofit/>
          </a:bodyPr>
          <a:lstStyle>
            <a:lvl1pPr marL="0" algn="l" defTabSz="1183355" rtl="0" eaLnBrk="1" latinLnBrk="0" hangingPunct="1">
              <a:lnSpc>
                <a:spcPts val="3365"/>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8" name="Footer Placeholder 7">
            <a:extLst>
              <a:ext uri="{FF2B5EF4-FFF2-40B4-BE49-F238E27FC236}">
                <a16:creationId xmlns:a16="http://schemas.microsoft.com/office/drawing/2014/main" id="{4682AA19-1D1B-2241-9799-E6CC72CE9A82}"/>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3E67E83E-4C5A-E14F-97A5-35E3D8BA094F}"/>
              </a:ext>
            </a:extLst>
          </p:cNvPr>
          <p:cNvSpPr>
            <a:spLocks noGrp="1"/>
          </p:cNvSpPr>
          <p:nvPr>
            <p:ph type="sldNum" sz="quarter" idx="16"/>
          </p:nvPr>
        </p:nvSpPr>
        <p:spPr/>
        <p:txBody>
          <a:bodyPr/>
          <a:lstStyle>
            <a:lvl1pPr>
              <a:defRPr sz="1100"/>
            </a:lvl1pPr>
          </a:lstStyle>
          <a:p>
            <a:fld id="{05BFBC55-CFB3-E64F-8BCC-34A4E1FBD227}" type="slidenum">
              <a:rPr lang="en-US" smtClean="0"/>
              <a:pPr/>
              <a:t>‹#›</a:t>
            </a:fld>
            <a:endParaRPr lang="en-US"/>
          </a:p>
        </p:txBody>
      </p:sp>
      <p:pic>
        <p:nvPicPr>
          <p:cNvPr id="5" name="Graphic 4">
            <a:extLst>
              <a:ext uri="{FF2B5EF4-FFF2-40B4-BE49-F238E27FC236}">
                <a16:creationId xmlns:a16="http://schemas.microsoft.com/office/drawing/2014/main" id="{BBD92ED3-6CF1-07A5-E696-E1AC4233064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Tree>
    <p:extLst>
      <p:ext uri="{BB962C8B-B14F-4D97-AF65-F5344CB8AC3E}">
        <p14:creationId xmlns:p14="http://schemas.microsoft.com/office/powerpoint/2010/main" val="339419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571696" y="908115"/>
            <a:ext cx="6703695" cy="1312708"/>
          </a:xfrm>
          <a:prstGeom prst="rect">
            <a:avLst/>
          </a:prstGeom>
        </p:spPr>
        <p:txBody>
          <a:bodyPr lIns="0" tIns="0" rIns="0" bIns="0" anchor="t">
            <a:normAutofit/>
          </a:bodyPr>
          <a:lstStyle>
            <a:lvl1pPr marL="0" algn="l" defTabSz="1183355" rtl="0" eaLnBrk="1" latinLnBrk="0" hangingPunct="1">
              <a:lnSpc>
                <a:spcPts val="3365"/>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pic>
        <p:nvPicPr>
          <p:cNvPr id="7" name="Graphic 6">
            <a:extLst>
              <a:ext uri="{FF2B5EF4-FFF2-40B4-BE49-F238E27FC236}">
                <a16:creationId xmlns:a16="http://schemas.microsoft.com/office/drawing/2014/main" id="{5648A9AA-34A0-7612-24EC-411423A939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Tree>
    <p:extLst>
      <p:ext uri="{BB962C8B-B14F-4D97-AF65-F5344CB8AC3E}">
        <p14:creationId xmlns:p14="http://schemas.microsoft.com/office/powerpoint/2010/main" val="1095514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Headlines - Gra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571696" y="0"/>
            <a:ext cx="6703695" cy="1341806"/>
          </a:xfrm>
          <a:prstGeom prst="rect">
            <a:avLst/>
          </a:prstGeom>
        </p:spPr>
        <p:txBody>
          <a:bodyPr lIns="0" tIns="0" rIns="0" bIns="0">
            <a:normAutofit/>
          </a:bodyPr>
          <a:lstStyle>
            <a:lvl1pPr marL="0" algn="l" defTabSz="1183355" rtl="0" eaLnBrk="1" latinLnBrk="0" hangingPunct="1">
              <a:lnSpc>
                <a:spcPts val="3365"/>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bg1">
                    <a:lumMod val="50000"/>
                  </a:schemeClr>
                </a:solidFill>
              </a:defRPr>
            </a:lvl1pPr>
          </a:lstStyle>
          <a:p>
            <a:fld id="{05BFBC55-CFB3-E64F-8BCC-34A4E1FBD227}" type="slidenum">
              <a:rPr lang="en-US" smtClean="0"/>
              <a:pPr/>
              <a:t>‹#›</a:t>
            </a:fld>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1"/>
            <a:ext cx="7772400" cy="64816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sp>
        <p:nvSpPr>
          <p:cNvPr id="3" name="Date Placeholder 2">
            <a:extLst>
              <a:ext uri="{FF2B5EF4-FFF2-40B4-BE49-F238E27FC236}">
                <a16:creationId xmlns:a16="http://schemas.microsoft.com/office/drawing/2014/main" id="{495B0711-9EC9-EE44-8CC5-1DDB616F9498}"/>
              </a:ext>
            </a:extLst>
          </p:cNvPr>
          <p:cNvSpPr>
            <a:spLocks noGrp="1"/>
          </p:cNvSpPr>
          <p:nvPr>
            <p:ph type="dt" sz="half" idx="14"/>
          </p:nvPr>
        </p:nvSpPr>
        <p:spPr/>
        <p:txBody>
          <a:bodyPr/>
          <a:lstStyle/>
          <a:p>
            <a:r>
              <a:rPr lang="en-US"/>
              <a:t>XXXXXX.X.X</a:t>
            </a:r>
          </a:p>
        </p:txBody>
      </p:sp>
      <p:pic>
        <p:nvPicPr>
          <p:cNvPr id="7" name="Graphic 6">
            <a:extLst>
              <a:ext uri="{FF2B5EF4-FFF2-40B4-BE49-F238E27FC236}">
                <a16:creationId xmlns:a16="http://schemas.microsoft.com/office/drawing/2014/main" id="{0991FB81-9986-8AA8-6E5B-30B377202AB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Tree>
    <p:extLst>
      <p:ext uri="{BB962C8B-B14F-4D97-AF65-F5344CB8AC3E}">
        <p14:creationId xmlns:p14="http://schemas.microsoft.com/office/powerpoint/2010/main" val="266019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 2 Headlines - Gra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571696" y="0"/>
            <a:ext cx="6703695" cy="1341806"/>
          </a:xfrm>
          <a:prstGeom prst="rect">
            <a:avLst/>
          </a:prstGeom>
        </p:spPr>
        <p:txBody>
          <a:bodyPr lIns="0" tIns="0" rIns="0" bIns="0">
            <a:normAutofit/>
          </a:bodyPr>
          <a:lstStyle>
            <a:lvl1pPr marL="0" algn="l" defTabSz="1183355" rtl="0" eaLnBrk="1" latinLnBrk="0" hangingPunct="1">
              <a:lnSpc>
                <a:spcPts val="3365"/>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bg1">
                    <a:lumMod val="50000"/>
                  </a:schemeClr>
                </a:solidFill>
              </a:defRPr>
            </a:lvl1pPr>
          </a:lstStyle>
          <a:p>
            <a:fld id="{05BFBC55-CFB3-E64F-8BCC-34A4E1FBD227}" type="slidenum">
              <a:rPr lang="en-US" smtClean="0"/>
              <a:pPr/>
              <a:t>‹#›</a:t>
            </a:fld>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1"/>
            <a:ext cx="7772400" cy="64816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sp>
        <p:nvSpPr>
          <p:cNvPr id="3" name="Date Placeholder 2">
            <a:extLst>
              <a:ext uri="{FF2B5EF4-FFF2-40B4-BE49-F238E27FC236}">
                <a16:creationId xmlns:a16="http://schemas.microsoft.com/office/drawing/2014/main" id="{495B0711-9EC9-EE44-8CC5-1DDB616F9498}"/>
              </a:ext>
            </a:extLst>
          </p:cNvPr>
          <p:cNvSpPr>
            <a:spLocks noGrp="1"/>
          </p:cNvSpPr>
          <p:nvPr>
            <p:ph type="dt" sz="half" idx="14"/>
          </p:nvPr>
        </p:nvSpPr>
        <p:spPr/>
        <p:txBody>
          <a:bodyPr/>
          <a:lstStyle/>
          <a:p>
            <a:r>
              <a:rPr lang="en-US"/>
              <a:t>XXXXXX.X.X</a:t>
            </a:r>
          </a:p>
        </p:txBody>
      </p:sp>
    </p:spTree>
    <p:extLst>
      <p:ext uri="{BB962C8B-B14F-4D97-AF65-F5344CB8AC3E}">
        <p14:creationId xmlns:p14="http://schemas.microsoft.com/office/powerpoint/2010/main" val="2847203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pic>
        <p:nvPicPr>
          <p:cNvPr id="7" name="Picture 6" descr="A green and purple rectangles&#10;&#10;Description automatically generated">
            <a:extLst>
              <a:ext uri="{FF2B5EF4-FFF2-40B4-BE49-F238E27FC236}">
                <a16:creationId xmlns:a16="http://schemas.microsoft.com/office/drawing/2014/main" id="{7C36948A-1620-FC0D-11B1-D5E546A2BAA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322004" y="694969"/>
            <a:ext cx="1450396" cy="1537532"/>
          </a:xfrm>
          <a:prstGeom prst="rect">
            <a:avLst/>
          </a:prstGeom>
        </p:spPr>
      </p:pic>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accent1"/>
                </a:solidFill>
              </a:rPr>
              <a:t>Fidelity </a:t>
            </a:r>
            <a:r>
              <a:rPr lang="en-US" sz="1500" err="1">
                <a:solidFill>
                  <a:schemeClr val="accent1"/>
                </a:solidFill>
              </a:rPr>
              <a:t>Health</a:t>
            </a:r>
            <a:r>
              <a:rPr lang="en-US" sz="1500" baseline="30000" err="1">
                <a:solidFill>
                  <a:schemeClr val="accent1"/>
                </a:solidFill>
              </a:rPr>
              <a:t>SM</a:t>
            </a:r>
            <a:endParaRPr lang="en-US" sz="1500" baseline="30000">
              <a:solidFill>
                <a:schemeClr val="accent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hasCustomPrompt="1"/>
          </p:nvPr>
        </p:nvSpPr>
        <p:spPr>
          <a:xfrm>
            <a:off x="612000" y="1008000"/>
            <a:ext cx="5312810" cy="748025"/>
          </a:xfrm>
          <a:prstGeom prst="rect">
            <a:avLst/>
          </a:prstGeom>
        </p:spPr>
        <p:txBody>
          <a:bodyPr lIns="0" tIns="0" rIns="0" bIns="0" anchor="t">
            <a:spAutoFit/>
          </a:bodyPr>
          <a:lstStyle>
            <a:lvl1pPr marL="0" algn="l" defTabSz="1183355" rtl="0" eaLnBrk="1" latinLnBrk="0" hangingPunct="1">
              <a:lnSpc>
                <a:spcPts val="3000"/>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br>
              <a:rPr lang="en-US"/>
            </a:br>
            <a:r>
              <a:rPr lang="en-US"/>
              <a:t>Two line example</a:t>
            </a:r>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
        <p:nvSpPr>
          <p:cNvPr id="14" name="Text Placeholder 11">
            <a:extLst>
              <a:ext uri="{FF2B5EF4-FFF2-40B4-BE49-F238E27FC236}">
                <a16:creationId xmlns:a16="http://schemas.microsoft.com/office/drawing/2014/main" id="{7026A251-62F6-FDF5-2916-56BCCCC435A5}"/>
              </a:ext>
            </a:extLst>
          </p:cNvPr>
          <p:cNvSpPr>
            <a:spLocks noGrp="1"/>
          </p:cNvSpPr>
          <p:nvPr>
            <p:ph type="body" sz="quarter" idx="14" hasCustomPrompt="1"/>
          </p:nvPr>
        </p:nvSpPr>
        <p:spPr>
          <a:xfrm>
            <a:off x="5862637" y="0"/>
            <a:ext cx="1909763" cy="357188"/>
          </a:xfrm>
          <a:solidFill>
            <a:schemeClr val="accent1"/>
          </a:solidFill>
        </p:spPr>
        <p:txBody>
          <a:bodyPr anchor="ctr">
            <a:normAutofit/>
          </a:bodyPr>
          <a:lstStyle>
            <a:lvl1pPr marL="0" indent="0" algn="ctr">
              <a:buNone/>
              <a:defRPr sz="1200">
                <a:solidFill>
                  <a:schemeClr val="bg1"/>
                </a:solidFill>
                <a:latin typeface="+mn-lt"/>
              </a:defRPr>
            </a:lvl1pPr>
          </a:lstStyle>
          <a:p>
            <a:pPr lvl="0"/>
            <a:r>
              <a:rPr lang="en-US"/>
              <a:t>Product name</a:t>
            </a:r>
          </a:p>
        </p:txBody>
      </p:sp>
    </p:spTree>
    <p:extLst>
      <p:ext uri="{BB962C8B-B14F-4D97-AF65-F5344CB8AC3E}">
        <p14:creationId xmlns:p14="http://schemas.microsoft.com/office/powerpoint/2010/main" val="8549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0"/>
            <a:ext cx="7772400" cy="7837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pic>
        <p:nvPicPr>
          <p:cNvPr id="7" name="Picture 6" descr="A green and purple rectangles&#10;&#10;Description automatically generated">
            <a:extLst>
              <a:ext uri="{FF2B5EF4-FFF2-40B4-BE49-F238E27FC236}">
                <a16:creationId xmlns:a16="http://schemas.microsoft.com/office/drawing/2014/main" id="{7C36948A-1620-FC0D-11B1-D5E546A2BAA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322004" y="694969"/>
            <a:ext cx="1450396" cy="1537532"/>
          </a:xfrm>
          <a:prstGeom prst="rect">
            <a:avLst/>
          </a:prstGeom>
        </p:spPr>
      </p:pic>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dirty="0">
                <a:solidFill>
                  <a:schemeClr val="accent1"/>
                </a:solidFill>
              </a:rPr>
              <a:t>Fidelity Health</a:t>
            </a:r>
            <a:r>
              <a:rPr lang="en-US" sz="1500" kern="1200" dirty="0">
                <a:solidFill>
                  <a:schemeClr val="accent1"/>
                </a:solidFill>
                <a:latin typeface="+mn-lt"/>
                <a:ea typeface="+mn-ea"/>
                <a:cs typeface="+mn-cs"/>
              </a:rPr>
              <a:t>®</a:t>
            </a:r>
            <a:endParaRPr lang="en-US" sz="1500" baseline="30000" dirty="0">
              <a:solidFill>
                <a:schemeClr val="accent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5312810" cy="460800"/>
          </a:xfrm>
          <a:prstGeom prst="rect">
            <a:avLst/>
          </a:prstGeom>
        </p:spPr>
        <p:txBody>
          <a:bodyPr lIns="0" tIns="0" rIns="0" bIns="0" anchor="t">
            <a:normAutofit/>
          </a:bodyPr>
          <a:lstStyle>
            <a:lvl1pPr marL="0" algn="l" defTabSz="1183355" rtl="0" eaLnBrk="1" latinLnBrk="0" hangingPunct="1">
              <a:lnSpc>
                <a:spcPts val="3000"/>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
        <p:nvSpPr>
          <p:cNvPr id="3" name="Text Placeholder 11">
            <a:extLst>
              <a:ext uri="{FF2B5EF4-FFF2-40B4-BE49-F238E27FC236}">
                <a16:creationId xmlns:a16="http://schemas.microsoft.com/office/drawing/2014/main" id="{D05611CC-1DA4-CBC4-DE81-0093109AFF1E}"/>
              </a:ext>
            </a:extLst>
          </p:cNvPr>
          <p:cNvSpPr>
            <a:spLocks noGrp="1"/>
          </p:cNvSpPr>
          <p:nvPr>
            <p:ph type="body" sz="quarter" idx="14" hasCustomPrompt="1"/>
          </p:nvPr>
        </p:nvSpPr>
        <p:spPr>
          <a:xfrm>
            <a:off x="5862637" y="0"/>
            <a:ext cx="1909763" cy="357188"/>
          </a:xfrm>
          <a:solidFill>
            <a:schemeClr val="accent1"/>
          </a:solidFill>
        </p:spPr>
        <p:txBody>
          <a:bodyPr anchor="ctr">
            <a:normAutofit/>
          </a:bodyPr>
          <a:lstStyle>
            <a:lvl1pPr marL="0" indent="0" algn="ctr">
              <a:buNone/>
              <a:defRPr sz="1200">
                <a:solidFill>
                  <a:schemeClr val="bg1"/>
                </a:solidFill>
                <a:latin typeface="+mn-lt"/>
              </a:defRPr>
            </a:lvl1pPr>
          </a:lstStyle>
          <a:p>
            <a:pPr lvl="0"/>
            <a:r>
              <a:rPr lang="en-US"/>
              <a:t>Product name</a:t>
            </a:r>
          </a:p>
        </p:txBody>
      </p:sp>
    </p:spTree>
    <p:extLst>
      <p:ext uri="{BB962C8B-B14F-4D97-AF65-F5344CB8AC3E}">
        <p14:creationId xmlns:p14="http://schemas.microsoft.com/office/powerpoint/2010/main" val="143437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0"/>
            <a:ext cx="7772400" cy="7837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dirty="0">
                <a:solidFill>
                  <a:schemeClr val="accent1"/>
                </a:solidFill>
              </a:rPr>
              <a:t>Fidelity Health</a:t>
            </a:r>
            <a:r>
              <a:rPr lang="en-US" sz="1500" kern="1200" dirty="0">
                <a:solidFill>
                  <a:schemeClr val="accent1"/>
                </a:solidFill>
                <a:latin typeface="+mn-lt"/>
                <a:ea typeface="+mn-ea"/>
                <a:cs typeface="+mn-cs"/>
              </a:rPr>
              <a:t>®</a:t>
            </a: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4017089" cy="460800"/>
          </a:xfrm>
          <a:prstGeom prst="rect">
            <a:avLst/>
          </a:prstGeom>
        </p:spPr>
        <p:txBody>
          <a:bodyPr vert="horz" lIns="0" tIns="0" rIns="0" bIns="0" rtlCol="0" anchor="t" anchorCtr="0">
            <a:normAutofit/>
          </a:bodyPr>
          <a:lstStyle>
            <a:lvl1pPr>
              <a:defRPr lang="en-US" sz="2400" dirty="0">
                <a:ea typeface="+mn-ea"/>
                <a:cs typeface="Calibri" panose="020F0502020204030204" pitchFamily="34" charset="0"/>
              </a:defRPr>
            </a:lvl1pPr>
          </a:lstStyle>
          <a:p>
            <a:pPr marL="0" lvl="0" defTabSz="1183355">
              <a:lnSpc>
                <a:spcPts val="3000"/>
              </a:lnSpc>
            </a:pPr>
            <a:r>
              <a:rPr lang="en-US"/>
              <a:t>Click to edit Master title style</a:t>
            </a:r>
          </a:p>
        </p:txBody>
      </p:sp>
      <p:grpSp>
        <p:nvGrpSpPr>
          <p:cNvPr id="15" name="Group 14">
            <a:extLst>
              <a:ext uri="{FF2B5EF4-FFF2-40B4-BE49-F238E27FC236}">
                <a16:creationId xmlns:a16="http://schemas.microsoft.com/office/drawing/2014/main" id="{498B8AFD-F6F9-EFAF-37DE-AE8C9D2F9804}"/>
              </a:ext>
            </a:extLst>
          </p:cNvPr>
          <p:cNvGrpSpPr/>
          <p:nvPr userDrawn="1"/>
        </p:nvGrpSpPr>
        <p:grpSpPr>
          <a:xfrm>
            <a:off x="4629089" y="0"/>
            <a:ext cx="3143312" cy="2220914"/>
            <a:chOff x="4629089" y="0"/>
            <a:chExt cx="3143312" cy="2220914"/>
          </a:xfrm>
        </p:grpSpPr>
        <p:pic>
          <p:nvPicPr>
            <p:cNvPr id="11" name="Picture 10" descr="A green and purple rectangles&#10;&#10;Description automatically generated">
              <a:extLst>
                <a:ext uri="{FF2B5EF4-FFF2-40B4-BE49-F238E27FC236}">
                  <a16:creationId xmlns:a16="http://schemas.microsoft.com/office/drawing/2014/main" id="{792214E8-BCFC-3890-6DCF-2393D3900B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626"/>
            <a:stretch/>
          </p:blipFill>
          <p:spPr>
            <a:xfrm>
              <a:off x="4629089" y="0"/>
              <a:ext cx="2292829" cy="2220914"/>
            </a:xfrm>
            <a:prstGeom prst="rect">
              <a:avLst/>
            </a:prstGeom>
          </p:spPr>
        </p:pic>
        <p:sp>
          <p:nvSpPr>
            <p:cNvPr id="14" name="Freeform: Shape 13">
              <a:extLst>
                <a:ext uri="{FF2B5EF4-FFF2-40B4-BE49-F238E27FC236}">
                  <a16:creationId xmlns:a16="http://schemas.microsoft.com/office/drawing/2014/main" id="{8411D8D7-F34B-CD7B-6B18-B1C4FD49C6B3}"/>
                </a:ext>
              </a:extLst>
            </p:cNvPr>
            <p:cNvSpPr/>
            <p:nvPr userDrawn="1"/>
          </p:nvSpPr>
          <p:spPr>
            <a:xfrm>
              <a:off x="5060290" y="1"/>
              <a:ext cx="2712111" cy="2220913"/>
            </a:xfrm>
            <a:custGeom>
              <a:avLst/>
              <a:gdLst>
                <a:gd name="connsiteX0" fmla="*/ 892852 w 2712111"/>
                <a:gd name="connsiteY0" fmla="*/ 0 h 2220913"/>
                <a:gd name="connsiteX1" fmla="*/ 2712111 w 2712111"/>
                <a:gd name="connsiteY1" fmla="*/ 0 h 2220913"/>
                <a:gd name="connsiteX2" fmla="*/ 2712111 w 2712111"/>
                <a:gd name="connsiteY2" fmla="*/ 2220913 h 2220913"/>
                <a:gd name="connsiteX3" fmla="*/ 0 w 2712111"/>
                <a:gd name="connsiteY3" fmla="*/ 2220913 h 2220913"/>
              </a:gdLst>
              <a:ahLst/>
              <a:cxnLst>
                <a:cxn ang="0">
                  <a:pos x="connsiteX0" y="connsiteY0"/>
                </a:cxn>
                <a:cxn ang="0">
                  <a:pos x="connsiteX1" y="connsiteY1"/>
                </a:cxn>
                <a:cxn ang="0">
                  <a:pos x="connsiteX2" y="connsiteY2"/>
                </a:cxn>
                <a:cxn ang="0">
                  <a:pos x="connsiteX3" y="connsiteY3"/>
                </a:cxn>
              </a:cxnLst>
              <a:rect l="l" t="t" r="r" b="b"/>
              <a:pathLst>
                <a:path w="2712111" h="2220913">
                  <a:moveTo>
                    <a:pt x="892852" y="0"/>
                  </a:moveTo>
                  <a:lnTo>
                    <a:pt x="2712111" y="0"/>
                  </a:lnTo>
                  <a:lnTo>
                    <a:pt x="2712111" y="2220913"/>
                  </a:lnTo>
                  <a:lnTo>
                    <a:pt x="0" y="222091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28000" rIns="324000" rtlCol="0" anchor="ctr">
              <a:noAutofit/>
            </a:bodyPr>
            <a:lstStyle/>
            <a:p>
              <a:pPr algn="ctr"/>
              <a:r>
                <a:rPr lang="en-CA" sz="1400" b="1">
                  <a:solidFill>
                    <a:schemeClr val="tx1">
                      <a:lumMod val="50000"/>
                    </a:schemeClr>
                  </a:solidFill>
                </a:rPr>
                <a:t>Paste and align image over </a:t>
              </a:r>
              <a:br>
                <a:rPr lang="en-CA" sz="1400" b="1">
                  <a:solidFill>
                    <a:schemeClr val="tx1">
                      <a:lumMod val="50000"/>
                    </a:schemeClr>
                  </a:solidFill>
                </a:rPr>
              </a:br>
              <a:r>
                <a:rPr lang="en-CA" sz="1400" b="1">
                  <a:solidFill>
                    <a:schemeClr val="tx1">
                      <a:lumMod val="50000"/>
                    </a:schemeClr>
                  </a:solidFill>
                </a:rPr>
                <a:t>this shape</a:t>
              </a:r>
            </a:p>
          </p:txBody>
        </p:sp>
      </p:gr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290214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accent1"/>
                </a:solidFill>
              </a:rPr>
              <a:t>Fidelity </a:t>
            </a:r>
            <a:r>
              <a:rPr lang="en-US" sz="1500" err="1">
                <a:solidFill>
                  <a:schemeClr val="accent1"/>
                </a:solidFill>
              </a:rPr>
              <a:t>Health</a:t>
            </a:r>
            <a:r>
              <a:rPr lang="en-US" sz="1500" baseline="30000" err="1">
                <a:solidFill>
                  <a:schemeClr val="accent1"/>
                </a:solidFill>
              </a:rPr>
              <a:t>SM</a:t>
            </a:r>
            <a:endParaRPr lang="en-US" sz="1500" baseline="30000">
              <a:solidFill>
                <a:schemeClr val="accent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4017089" cy="460800"/>
          </a:xfrm>
          <a:prstGeom prst="rect">
            <a:avLst/>
          </a:prstGeom>
        </p:spPr>
        <p:txBody>
          <a:bodyPr vert="horz" lIns="0" tIns="0" rIns="0" bIns="0" rtlCol="0" anchor="t" anchorCtr="0">
            <a:normAutofit/>
          </a:bodyPr>
          <a:lstStyle>
            <a:lvl1pPr>
              <a:defRPr lang="en-US" sz="2400" dirty="0">
                <a:ea typeface="+mn-ea"/>
                <a:cs typeface="Calibri" panose="020F0502020204030204" pitchFamily="34" charset="0"/>
              </a:defRPr>
            </a:lvl1pPr>
          </a:lstStyle>
          <a:p>
            <a:pPr marL="0" lvl="0" defTabSz="1183355">
              <a:lnSpc>
                <a:spcPts val="3000"/>
              </a:lnSpc>
            </a:pPr>
            <a:r>
              <a:rPr lang="en-US"/>
              <a:t>Click to edit Master title style</a:t>
            </a:r>
          </a:p>
        </p:txBody>
      </p:sp>
      <p:grpSp>
        <p:nvGrpSpPr>
          <p:cNvPr id="15" name="Group 14">
            <a:extLst>
              <a:ext uri="{FF2B5EF4-FFF2-40B4-BE49-F238E27FC236}">
                <a16:creationId xmlns:a16="http://schemas.microsoft.com/office/drawing/2014/main" id="{498B8AFD-F6F9-EFAF-37DE-AE8C9D2F9804}"/>
              </a:ext>
            </a:extLst>
          </p:cNvPr>
          <p:cNvGrpSpPr/>
          <p:nvPr userDrawn="1"/>
        </p:nvGrpSpPr>
        <p:grpSpPr>
          <a:xfrm>
            <a:off x="4629089" y="0"/>
            <a:ext cx="3143312" cy="2220914"/>
            <a:chOff x="4629089" y="0"/>
            <a:chExt cx="3143312" cy="2220914"/>
          </a:xfrm>
        </p:grpSpPr>
        <p:pic>
          <p:nvPicPr>
            <p:cNvPr id="11" name="Picture 10" descr="A green and purple rectangles&#10;&#10;Description automatically generated">
              <a:extLst>
                <a:ext uri="{FF2B5EF4-FFF2-40B4-BE49-F238E27FC236}">
                  <a16:creationId xmlns:a16="http://schemas.microsoft.com/office/drawing/2014/main" id="{792214E8-BCFC-3890-6DCF-2393D3900B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626"/>
            <a:stretch/>
          </p:blipFill>
          <p:spPr>
            <a:xfrm>
              <a:off x="4629089" y="0"/>
              <a:ext cx="2292829" cy="2220914"/>
            </a:xfrm>
            <a:prstGeom prst="rect">
              <a:avLst/>
            </a:prstGeom>
          </p:spPr>
        </p:pic>
        <p:sp>
          <p:nvSpPr>
            <p:cNvPr id="14" name="Freeform: Shape 13">
              <a:extLst>
                <a:ext uri="{FF2B5EF4-FFF2-40B4-BE49-F238E27FC236}">
                  <a16:creationId xmlns:a16="http://schemas.microsoft.com/office/drawing/2014/main" id="{8411D8D7-F34B-CD7B-6B18-B1C4FD49C6B3}"/>
                </a:ext>
              </a:extLst>
            </p:cNvPr>
            <p:cNvSpPr/>
            <p:nvPr userDrawn="1"/>
          </p:nvSpPr>
          <p:spPr>
            <a:xfrm>
              <a:off x="5060290" y="1"/>
              <a:ext cx="2712111" cy="2220913"/>
            </a:xfrm>
            <a:custGeom>
              <a:avLst/>
              <a:gdLst>
                <a:gd name="connsiteX0" fmla="*/ 892852 w 2712111"/>
                <a:gd name="connsiteY0" fmla="*/ 0 h 2220913"/>
                <a:gd name="connsiteX1" fmla="*/ 2712111 w 2712111"/>
                <a:gd name="connsiteY1" fmla="*/ 0 h 2220913"/>
                <a:gd name="connsiteX2" fmla="*/ 2712111 w 2712111"/>
                <a:gd name="connsiteY2" fmla="*/ 2220913 h 2220913"/>
                <a:gd name="connsiteX3" fmla="*/ 0 w 2712111"/>
                <a:gd name="connsiteY3" fmla="*/ 2220913 h 2220913"/>
              </a:gdLst>
              <a:ahLst/>
              <a:cxnLst>
                <a:cxn ang="0">
                  <a:pos x="connsiteX0" y="connsiteY0"/>
                </a:cxn>
                <a:cxn ang="0">
                  <a:pos x="connsiteX1" y="connsiteY1"/>
                </a:cxn>
                <a:cxn ang="0">
                  <a:pos x="connsiteX2" y="connsiteY2"/>
                </a:cxn>
                <a:cxn ang="0">
                  <a:pos x="connsiteX3" y="connsiteY3"/>
                </a:cxn>
              </a:cxnLst>
              <a:rect l="l" t="t" r="r" b="b"/>
              <a:pathLst>
                <a:path w="2712111" h="2220913">
                  <a:moveTo>
                    <a:pt x="892852" y="0"/>
                  </a:moveTo>
                  <a:lnTo>
                    <a:pt x="2712111" y="0"/>
                  </a:lnTo>
                  <a:lnTo>
                    <a:pt x="2712111" y="2220913"/>
                  </a:lnTo>
                  <a:lnTo>
                    <a:pt x="0" y="222091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28000" rIns="324000" rtlCol="0" anchor="ctr">
              <a:noAutofit/>
            </a:bodyPr>
            <a:lstStyle/>
            <a:p>
              <a:pPr algn="ctr"/>
              <a:r>
                <a:rPr lang="en-CA" sz="1400" b="1">
                  <a:solidFill>
                    <a:schemeClr val="tx1">
                      <a:lumMod val="50000"/>
                    </a:schemeClr>
                  </a:solidFill>
                </a:rPr>
                <a:t>Paste and align image over </a:t>
              </a:r>
              <a:br>
                <a:rPr lang="en-CA" sz="1400" b="1">
                  <a:solidFill>
                    <a:schemeClr val="tx1">
                      <a:lumMod val="50000"/>
                    </a:schemeClr>
                  </a:solidFill>
                </a:rPr>
              </a:br>
              <a:r>
                <a:rPr lang="en-CA" sz="1400" b="1">
                  <a:solidFill>
                    <a:schemeClr val="tx1">
                      <a:lumMod val="50000"/>
                    </a:schemeClr>
                  </a:solidFill>
                </a:rPr>
                <a:t>this shape</a:t>
              </a:r>
            </a:p>
          </p:txBody>
        </p:sp>
      </p:gr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29900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ontent: 2 Headlines - Gray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CD6BE-CF07-15C2-541C-E0D4D74FAE9A}"/>
              </a:ext>
            </a:extLst>
          </p:cNvPr>
          <p:cNvSpPr/>
          <p:nvPr userDrawn="1"/>
        </p:nvSpPr>
        <p:spPr>
          <a:xfrm>
            <a:off x="-3" y="0"/>
            <a:ext cx="7772403" cy="2220913"/>
          </a:xfrm>
          <a:prstGeom prst="rect">
            <a:avLst/>
          </a:prstGeom>
          <a:gradFill>
            <a:gsLst>
              <a:gs pos="97196">
                <a:schemeClr val="accent5">
                  <a:lumMod val="75000"/>
                </a:schemeClr>
              </a:gs>
              <a:gs pos="0">
                <a:schemeClr val="accent5">
                  <a:alpha val="75000"/>
                </a:schemeClr>
              </a:gs>
              <a:gs pos="48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0"/>
            <a:ext cx="7772400" cy="7837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bg1"/>
                </a:solidFill>
              </a:rPr>
              <a:t>Fidelity </a:t>
            </a:r>
            <a:r>
              <a:rPr lang="en-US" sz="1500" err="1">
                <a:solidFill>
                  <a:schemeClr val="bg1"/>
                </a:solidFill>
              </a:rPr>
              <a:t>Health</a:t>
            </a:r>
            <a:r>
              <a:rPr lang="en-US" sz="1500" baseline="30000" err="1">
                <a:solidFill>
                  <a:schemeClr val="bg1"/>
                </a:solidFill>
              </a:rPr>
              <a:t>SM</a:t>
            </a:r>
            <a:endParaRPr lang="en-US" sz="1500" baseline="30000">
              <a:solidFill>
                <a:schemeClr val="bg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4017089" cy="460800"/>
          </a:xfrm>
          <a:prstGeom prst="rect">
            <a:avLst/>
          </a:prstGeom>
        </p:spPr>
        <p:txBody>
          <a:bodyPr vert="horz" lIns="0" tIns="0" rIns="0" bIns="0" rtlCol="0" anchor="t" anchorCtr="0">
            <a:normAutofit/>
          </a:bodyPr>
          <a:lstStyle>
            <a:lvl1pPr>
              <a:defRPr lang="en-US" sz="2400" dirty="0">
                <a:solidFill>
                  <a:schemeClr val="bg1"/>
                </a:solidFill>
                <a:ea typeface="+mn-ea"/>
                <a:cs typeface="Calibri" panose="020F0502020204030204" pitchFamily="34" charset="0"/>
              </a:defRPr>
            </a:lvl1pPr>
          </a:lstStyle>
          <a:p>
            <a:pPr marL="0" lvl="0" defTabSz="1183355">
              <a:lnSpc>
                <a:spcPts val="3000"/>
              </a:lnSpc>
            </a:pPr>
            <a:r>
              <a:rPr lang="en-US"/>
              <a:t>Click to edit Master title style</a:t>
            </a:r>
          </a:p>
        </p:txBody>
      </p:sp>
      <p:grpSp>
        <p:nvGrpSpPr>
          <p:cNvPr id="8" name="Group 7">
            <a:extLst>
              <a:ext uri="{FF2B5EF4-FFF2-40B4-BE49-F238E27FC236}">
                <a16:creationId xmlns:a16="http://schemas.microsoft.com/office/drawing/2014/main" id="{E698B43B-94F8-2D59-12C3-6420BC3186C0}"/>
              </a:ext>
            </a:extLst>
          </p:cNvPr>
          <p:cNvGrpSpPr/>
          <p:nvPr userDrawn="1"/>
        </p:nvGrpSpPr>
        <p:grpSpPr>
          <a:xfrm>
            <a:off x="4629089" y="0"/>
            <a:ext cx="3143312" cy="2220914"/>
            <a:chOff x="4629089" y="0"/>
            <a:chExt cx="3143312" cy="2220914"/>
          </a:xfrm>
        </p:grpSpPr>
        <p:pic>
          <p:nvPicPr>
            <p:cNvPr id="11" name="Picture 10" descr="A green and purple rectangles&#10;&#10;Description automatically generated">
              <a:extLst>
                <a:ext uri="{FF2B5EF4-FFF2-40B4-BE49-F238E27FC236}">
                  <a16:creationId xmlns:a16="http://schemas.microsoft.com/office/drawing/2014/main" id="{792214E8-BCFC-3890-6DCF-2393D3900B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626"/>
            <a:stretch/>
          </p:blipFill>
          <p:spPr>
            <a:xfrm>
              <a:off x="4629089" y="0"/>
              <a:ext cx="2292829" cy="2220914"/>
            </a:xfrm>
            <a:prstGeom prst="rect">
              <a:avLst/>
            </a:prstGeom>
          </p:spPr>
        </p:pic>
        <p:sp>
          <p:nvSpPr>
            <p:cNvPr id="14" name="Freeform: Shape 13">
              <a:extLst>
                <a:ext uri="{FF2B5EF4-FFF2-40B4-BE49-F238E27FC236}">
                  <a16:creationId xmlns:a16="http://schemas.microsoft.com/office/drawing/2014/main" id="{8411D8D7-F34B-CD7B-6B18-B1C4FD49C6B3}"/>
                </a:ext>
              </a:extLst>
            </p:cNvPr>
            <p:cNvSpPr/>
            <p:nvPr userDrawn="1"/>
          </p:nvSpPr>
          <p:spPr>
            <a:xfrm>
              <a:off x="5060290" y="1"/>
              <a:ext cx="2712111" cy="2220913"/>
            </a:xfrm>
            <a:custGeom>
              <a:avLst/>
              <a:gdLst>
                <a:gd name="connsiteX0" fmla="*/ 892852 w 2712111"/>
                <a:gd name="connsiteY0" fmla="*/ 0 h 2220913"/>
                <a:gd name="connsiteX1" fmla="*/ 2712111 w 2712111"/>
                <a:gd name="connsiteY1" fmla="*/ 0 h 2220913"/>
                <a:gd name="connsiteX2" fmla="*/ 2712111 w 2712111"/>
                <a:gd name="connsiteY2" fmla="*/ 2220913 h 2220913"/>
                <a:gd name="connsiteX3" fmla="*/ 0 w 2712111"/>
                <a:gd name="connsiteY3" fmla="*/ 2220913 h 2220913"/>
              </a:gdLst>
              <a:ahLst/>
              <a:cxnLst>
                <a:cxn ang="0">
                  <a:pos x="connsiteX0" y="connsiteY0"/>
                </a:cxn>
                <a:cxn ang="0">
                  <a:pos x="connsiteX1" y="connsiteY1"/>
                </a:cxn>
                <a:cxn ang="0">
                  <a:pos x="connsiteX2" y="connsiteY2"/>
                </a:cxn>
                <a:cxn ang="0">
                  <a:pos x="connsiteX3" y="connsiteY3"/>
                </a:cxn>
              </a:cxnLst>
              <a:rect l="l" t="t" r="r" b="b"/>
              <a:pathLst>
                <a:path w="2712111" h="2220913">
                  <a:moveTo>
                    <a:pt x="892852" y="0"/>
                  </a:moveTo>
                  <a:lnTo>
                    <a:pt x="2712111" y="0"/>
                  </a:lnTo>
                  <a:lnTo>
                    <a:pt x="2712111" y="2220913"/>
                  </a:lnTo>
                  <a:lnTo>
                    <a:pt x="0" y="222091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28000" rIns="324000" rtlCol="0" anchor="ctr">
              <a:noAutofit/>
            </a:bodyPr>
            <a:lstStyle/>
            <a:p>
              <a:pPr algn="ctr"/>
              <a:r>
                <a:rPr lang="en-CA" sz="1400" b="1">
                  <a:solidFill>
                    <a:schemeClr val="tx1">
                      <a:lumMod val="50000"/>
                    </a:schemeClr>
                  </a:solidFill>
                </a:rPr>
                <a:t>Paste and align image over </a:t>
              </a:r>
              <a:br>
                <a:rPr lang="en-CA" sz="1400" b="1">
                  <a:solidFill>
                    <a:schemeClr val="tx1">
                      <a:lumMod val="50000"/>
                    </a:schemeClr>
                  </a:solidFill>
                </a:rPr>
              </a:br>
              <a:r>
                <a:rPr lang="en-CA" sz="1400" b="1">
                  <a:solidFill>
                    <a:schemeClr val="tx1">
                      <a:lumMod val="50000"/>
                    </a:schemeClr>
                  </a:solidFill>
                </a:rPr>
                <a:t>this shape</a:t>
              </a:r>
            </a:p>
          </p:txBody>
        </p:sp>
      </p:gr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505519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 2 Headlines - Gray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CD6BE-CF07-15C2-541C-E0D4D74FAE9A}"/>
              </a:ext>
            </a:extLst>
          </p:cNvPr>
          <p:cNvSpPr/>
          <p:nvPr userDrawn="1"/>
        </p:nvSpPr>
        <p:spPr>
          <a:xfrm>
            <a:off x="-3" y="0"/>
            <a:ext cx="7772403" cy="2220913"/>
          </a:xfrm>
          <a:prstGeom prst="rect">
            <a:avLst/>
          </a:prstGeom>
          <a:gradFill>
            <a:gsLst>
              <a:gs pos="97196">
                <a:schemeClr val="accent5">
                  <a:lumMod val="75000"/>
                </a:schemeClr>
              </a:gs>
              <a:gs pos="0">
                <a:schemeClr val="accent5">
                  <a:alpha val="75000"/>
                </a:schemeClr>
              </a:gs>
              <a:gs pos="48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bg1"/>
                </a:solidFill>
              </a:rPr>
              <a:t>Fidelity </a:t>
            </a:r>
            <a:r>
              <a:rPr lang="en-US" sz="1500" err="1">
                <a:solidFill>
                  <a:schemeClr val="bg1"/>
                </a:solidFill>
              </a:rPr>
              <a:t>Health</a:t>
            </a:r>
            <a:r>
              <a:rPr lang="en-US" sz="1500" baseline="30000" err="1">
                <a:solidFill>
                  <a:schemeClr val="bg1"/>
                </a:solidFill>
              </a:rPr>
              <a:t>SM</a:t>
            </a:r>
            <a:endParaRPr lang="en-US" sz="1500" baseline="30000">
              <a:solidFill>
                <a:schemeClr val="bg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4017089" cy="460800"/>
          </a:xfrm>
          <a:prstGeom prst="rect">
            <a:avLst/>
          </a:prstGeom>
        </p:spPr>
        <p:txBody>
          <a:bodyPr vert="horz" lIns="0" tIns="0" rIns="0" bIns="0" rtlCol="0" anchor="t" anchorCtr="0">
            <a:normAutofit/>
          </a:bodyPr>
          <a:lstStyle>
            <a:lvl1pPr>
              <a:defRPr lang="en-US" sz="2400" dirty="0">
                <a:solidFill>
                  <a:schemeClr val="bg1"/>
                </a:solidFill>
                <a:ea typeface="+mn-ea"/>
                <a:cs typeface="Calibri" panose="020F0502020204030204" pitchFamily="34" charset="0"/>
              </a:defRPr>
            </a:lvl1pPr>
          </a:lstStyle>
          <a:p>
            <a:pPr marL="0" lvl="0" defTabSz="1183355">
              <a:lnSpc>
                <a:spcPts val="3000"/>
              </a:lnSpc>
            </a:pPr>
            <a:r>
              <a:rPr lang="en-US"/>
              <a:t>Click to edit Master title style</a:t>
            </a:r>
          </a:p>
        </p:txBody>
      </p:sp>
      <p:grpSp>
        <p:nvGrpSpPr>
          <p:cNvPr id="8" name="Group 7">
            <a:extLst>
              <a:ext uri="{FF2B5EF4-FFF2-40B4-BE49-F238E27FC236}">
                <a16:creationId xmlns:a16="http://schemas.microsoft.com/office/drawing/2014/main" id="{E698B43B-94F8-2D59-12C3-6420BC3186C0}"/>
              </a:ext>
            </a:extLst>
          </p:cNvPr>
          <p:cNvGrpSpPr/>
          <p:nvPr userDrawn="1"/>
        </p:nvGrpSpPr>
        <p:grpSpPr>
          <a:xfrm>
            <a:off x="4629089" y="0"/>
            <a:ext cx="3143312" cy="2220914"/>
            <a:chOff x="4629089" y="0"/>
            <a:chExt cx="3143312" cy="2220914"/>
          </a:xfrm>
        </p:grpSpPr>
        <p:pic>
          <p:nvPicPr>
            <p:cNvPr id="11" name="Picture 10" descr="A green and purple rectangles&#10;&#10;Description automatically generated">
              <a:extLst>
                <a:ext uri="{FF2B5EF4-FFF2-40B4-BE49-F238E27FC236}">
                  <a16:creationId xmlns:a16="http://schemas.microsoft.com/office/drawing/2014/main" id="{792214E8-BCFC-3890-6DCF-2393D3900B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626"/>
            <a:stretch/>
          </p:blipFill>
          <p:spPr>
            <a:xfrm>
              <a:off x="4629089" y="0"/>
              <a:ext cx="2292829" cy="2220914"/>
            </a:xfrm>
            <a:prstGeom prst="rect">
              <a:avLst/>
            </a:prstGeom>
          </p:spPr>
        </p:pic>
        <p:sp>
          <p:nvSpPr>
            <p:cNvPr id="14" name="Freeform: Shape 13">
              <a:extLst>
                <a:ext uri="{FF2B5EF4-FFF2-40B4-BE49-F238E27FC236}">
                  <a16:creationId xmlns:a16="http://schemas.microsoft.com/office/drawing/2014/main" id="{8411D8D7-F34B-CD7B-6B18-B1C4FD49C6B3}"/>
                </a:ext>
              </a:extLst>
            </p:cNvPr>
            <p:cNvSpPr/>
            <p:nvPr userDrawn="1"/>
          </p:nvSpPr>
          <p:spPr>
            <a:xfrm>
              <a:off x="5060290" y="1"/>
              <a:ext cx="2712111" cy="2220913"/>
            </a:xfrm>
            <a:custGeom>
              <a:avLst/>
              <a:gdLst>
                <a:gd name="connsiteX0" fmla="*/ 892852 w 2712111"/>
                <a:gd name="connsiteY0" fmla="*/ 0 h 2220913"/>
                <a:gd name="connsiteX1" fmla="*/ 2712111 w 2712111"/>
                <a:gd name="connsiteY1" fmla="*/ 0 h 2220913"/>
                <a:gd name="connsiteX2" fmla="*/ 2712111 w 2712111"/>
                <a:gd name="connsiteY2" fmla="*/ 2220913 h 2220913"/>
                <a:gd name="connsiteX3" fmla="*/ 0 w 2712111"/>
                <a:gd name="connsiteY3" fmla="*/ 2220913 h 2220913"/>
              </a:gdLst>
              <a:ahLst/>
              <a:cxnLst>
                <a:cxn ang="0">
                  <a:pos x="connsiteX0" y="connsiteY0"/>
                </a:cxn>
                <a:cxn ang="0">
                  <a:pos x="connsiteX1" y="connsiteY1"/>
                </a:cxn>
                <a:cxn ang="0">
                  <a:pos x="connsiteX2" y="connsiteY2"/>
                </a:cxn>
                <a:cxn ang="0">
                  <a:pos x="connsiteX3" y="connsiteY3"/>
                </a:cxn>
              </a:cxnLst>
              <a:rect l="l" t="t" r="r" b="b"/>
              <a:pathLst>
                <a:path w="2712111" h="2220913">
                  <a:moveTo>
                    <a:pt x="892852" y="0"/>
                  </a:moveTo>
                  <a:lnTo>
                    <a:pt x="2712111" y="0"/>
                  </a:lnTo>
                  <a:lnTo>
                    <a:pt x="2712111" y="2220913"/>
                  </a:lnTo>
                  <a:lnTo>
                    <a:pt x="0" y="222091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28000" rIns="324000" rtlCol="0" anchor="ctr">
              <a:noAutofit/>
            </a:bodyPr>
            <a:lstStyle/>
            <a:p>
              <a:pPr algn="ctr"/>
              <a:r>
                <a:rPr lang="en-CA" sz="1400" b="1">
                  <a:solidFill>
                    <a:schemeClr val="tx1">
                      <a:lumMod val="50000"/>
                    </a:schemeClr>
                  </a:solidFill>
                </a:rPr>
                <a:t>Paste and align image over </a:t>
              </a:r>
              <a:br>
                <a:rPr lang="en-CA" sz="1400" b="1">
                  <a:solidFill>
                    <a:schemeClr val="tx1">
                      <a:lumMod val="50000"/>
                    </a:schemeClr>
                  </a:solidFill>
                </a:rPr>
              </a:br>
              <a:r>
                <a:rPr lang="en-CA" sz="1400" b="1">
                  <a:solidFill>
                    <a:schemeClr val="tx1">
                      <a:lumMod val="50000"/>
                    </a:schemeClr>
                  </a:solidFill>
                </a:rPr>
                <a:t>this shape</a:t>
              </a:r>
            </a:p>
          </p:txBody>
        </p:sp>
      </p:gr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76994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0"/>
            <a:ext cx="7772400" cy="100583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22548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sldNum" sz="quarter" idx="7"/>
          </p:nvPr>
        </p:nvSpPr>
        <p:spPr/>
        <p:txBody>
          <a:bodyPr lIns="0" tIns="0" rIns="0" bIns="0"/>
          <a:lstStyle>
            <a:lvl1pPr algn="r">
              <a:defRPr sz="1100">
                <a:solidFill>
                  <a:schemeClr val="tx1">
                    <a:tint val="75000"/>
                  </a:schemeClr>
                </a:solidFill>
              </a:defRPr>
            </a:lvl1pPr>
          </a:lstStyle>
          <a:p>
            <a:fld id="{B6F15528-21DE-4FAA-801E-634DDDAF4B2B}" type="slidenum">
              <a:rPr lang="en-GB" smtClean="0"/>
              <a:pPr/>
              <a:t>‹#›</a:t>
            </a:fld>
            <a:endParaRPr lang="en-GB"/>
          </a:p>
        </p:txBody>
      </p:sp>
      <p:pic>
        <p:nvPicPr>
          <p:cNvPr id="5" name="Graphic 4">
            <a:extLst>
              <a:ext uri="{FF2B5EF4-FFF2-40B4-BE49-F238E27FC236}">
                <a16:creationId xmlns:a16="http://schemas.microsoft.com/office/drawing/2014/main" id="{4F502A10-C541-8057-F0DC-C5AFFE701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Tree>
    <p:extLst>
      <p:ext uri="{BB962C8B-B14F-4D97-AF65-F5344CB8AC3E}">
        <p14:creationId xmlns:p14="http://schemas.microsoft.com/office/powerpoint/2010/main" val="44766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56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59F6F8-2A1F-E3D0-36D6-2AF351FA04E1}"/>
              </a:ext>
            </a:extLst>
          </p:cNvPr>
          <p:cNvSpPr/>
          <p:nvPr userDrawn="1"/>
        </p:nvSpPr>
        <p:spPr>
          <a:xfrm>
            <a:off x="0" y="-14376"/>
            <a:ext cx="7772400" cy="100727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2F102B1-019B-C9DA-F2D8-C3024CD5E683}"/>
              </a:ext>
            </a:extLst>
          </p:cNvPr>
          <p:cNvSpPr/>
          <p:nvPr userDrawn="1"/>
        </p:nvSpPr>
        <p:spPr>
          <a:xfrm>
            <a:off x="0" y="394269"/>
            <a:ext cx="7772400" cy="22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84395D9-4109-DED1-57D5-AB299E8141B0}"/>
              </a:ext>
            </a:extLst>
          </p:cNvPr>
          <p:cNvSpPr/>
          <p:nvPr userDrawn="1"/>
        </p:nvSpPr>
        <p:spPr>
          <a:xfrm>
            <a:off x="0" y="2685674"/>
            <a:ext cx="7772400" cy="22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19D3BB9-C8E6-DDA5-9885-8204B2B04553}"/>
              </a:ext>
            </a:extLst>
          </p:cNvPr>
          <p:cNvSpPr/>
          <p:nvPr userDrawn="1"/>
        </p:nvSpPr>
        <p:spPr>
          <a:xfrm>
            <a:off x="0" y="4977079"/>
            <a:ext cx="7772400" cy="22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2227059-17FD-7DE9-1120-655C8113A72A}"/>
              </a:ext>
            </a:extLst>
          </p:cNvPr>
          <p:cNvSpPr/>
          <p:nvPr userDrawn="1"/>
        </p:nvSpPr>
        <p:spPr>
          <a:xfrm>
            <a:off x="-2685" y="7268483"/>
            <a:ext cx="7772400" cy="22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1324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E088851-E176-AB41-BB34-D54509259247}"/>
              </a:ext>
            </a:extLst>
          </p:cNvPr>
          <p:cNvSpPr>
            <a:spLocks noGrp="1"/>
          </p:cNvSpPr>
          <p:nvPr>
            <p:ph type="dt" sz="half" idx="2"/>
          </p:nvPr>
        </p:nvSpPr>
        <p:spPr>
          <a:xfrm>
            <a:off x="6751783" y="9694202"/>
            <a:ext cx="905505" cy="278810"/>
          </a:xfrm>
          <a:prstGeom prst="rect">
            <a:avLst/>
          </a:prstGeom>
        </p:spPr>
        <p:txBody>
          <a:bodyPr vert="horz" lIns="91440" tIns="45720" rIns="91440" bIns="45720" rtlCol="0" anchor="ctr"/>
          <a:lstStyle>
            <a:lvl1pPr algn="r">
              <a:defRPr lang="en-US" sz="1035" kern="1200" smtClean="0">
                <a:solidFill>
                  <a:schemeClr val="tx1">
                    <a:lumMod val="60000"/>
                    <a:lumOff val="40000"/>
                  </a:schemeClr>
                </a:solidFill>
                <a:latin typeface="Calibri" panose="020F0502020204030204" pitchFamily="34" charset="0"/>
                <a:ea typeface="ＭＳ Ｐゴシック" pitchFamily="34" charset="-128"/>
                <a:cs typeface="Calibri" panose="020F0502020204030204" pitchFamily="34" charset="0"/>
              </a:defRPr>
            </a:lvl1pPr>
          </a:lstStyle>
          <a:p>
            <a:r>
              <a:rPr lang="en-US"/>
              <a:t>XXXXXX.X.X</a:t>
            </a:r>
          </a:p>
        </p:txBody>
      </p:sp>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534353" y="535521"/>
            <a:ext cx="6703695" cy="1944159"/>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534353" y="2577473"/>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584453" y="9328162"/>
            <a:ext cx="5699466" cy="535516"/>
          </a:xfrm>
          <a:prstGeom prst="rect">
            <a:avLst/>
          </a:prstGeom>
        </p:spPr>
        <p:txBody>
          <a:bodyPr vert="horz" lIns="0" tIns="0" rIns="0" bIns="0" rtlCol="0" anchor="b" anchorCtr="0"/>
          <a:lstStyle>
            <a:lvl1pPr algn="l">
              <a:lnSpc>
                <a:spcPts val="1165"/>
              </a:lnSpc>
              <a:defRPr sz="800">
                <a:solidFill>
                  <a:schemeClr val="tx1">
                    <a:tint val="75000"/>
                  </a:schemeClr>
                </a:solidFill>
                <a:latin typeface="+mj-lt"/>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0" y="9522884"/>
            <a:ext cx="438411" cy="535516"/>
          </a:xfrm>
          <a:prstGeom prst="rect">
            <a:avLst/>
          </a:prstGeom>
        </p:spPr>
        <p:txBody>
          <a:bodyPr vert="horz" lIns="91440" tIns="45720" rIns="91440" bIns="45720" rtlCol="0" anchor="ctr"/>
          <a:lstStyle>
            <a:lvl1pPr algn="r">
              <a:defRPr sz="800">
                <a:solidFill>
                  <a:schemeClr val="tx1"/>
                </a:solidFill>
              </a:defRPr>
            </a:lvl1pPr>
          </a:lstStyle>
          <a:p>
            <a:fld id="{05BFBC55-CFB3-E64F-8BCC-34A4E1FBD227}" type="slidenum">
              <a:rPr lang="en-US" smtClean="0"/>
              <a:pPr/>
              <a:t>‹#›</a:t>
            </a:fld>
            <a:endParaRPr lang="en-US"/>
          </a:p>
        </p:txBody>
      </p:sp>
      <p:sp>
        <p:nvSpPr>
          <p:cNvPr id="8" name="TextBox 7">
            <a:extLst>
              <a:ext uri="{FF2B5EF4-FFF2-40B4-BE49-F238E27FC236}">
                <a16:creationId xmlns:a16="http://schemas.microsoft.com/office/drawing/2014/main" id="{5AF9A42E-0F60-E69B-2C24-FDA99B3D12E3}"/>
              </a:ext>
            </a:extLst>
          </p:cNvPr>
          <p:cNvSpPr txBox="1"/>
          <p:nvPr>
            <p:extLst>
              <p:ext uri="{1162E1C5-73C7-4A58-AE30-91384D911F3F}">
                <p184:classification xmlns:p184="http://schemas.microsoft.com/office/powerpoint/2018/4/main" val="ftr"/>
              </p:ext>
            </p:extLst>
          </p:nvPr>
        </p:nvSpPr>
        <p:spPr>
          <a:xfrm>
            <a:off x="63500" y="9842500"/>
            <a:ext cx="14795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Fidelity Internal Information</a:t>
            </a:r>
          </a:p>
        </p:txBody>
      </p:sp>
    </p:spTree>
    <p:extLst>
      <p:ext uri="{BB962C8B-B14F-4D97-AF65-F5344CB8AC3E}">
        <p14:creationId xmlns:p14="http://schemas.microsoft.com/office/powerpoint/2010/main" val="268024836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800" r:id="rId4"/>
    <p:sldLayoutId id="2147483796" r:id="rId5"/>
    <p:sldLayoutId id="2147483786" r:id="rId6"/>
    <p:sldLayoutId id="2147483788" r:id="rId7"/>
    <p:sldLayoutId id="2147483797" r:id="rId8"/>
    <p:sldLayoutId id="2147483789" r:id="rId9"/>
    <p:sldLayoutId id="2147483798" r:id="rId10"/>
    <p:sldLayoutId id="2147483795" r:id="rId11"/>
    <p:sldLayoutId id="2147483760" r:id="rId12"/>
    <p:sldLayoutId id="2147483785" r:id="rId13"/>
    <p:sldLayoutId id="2147483801"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341097"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335273" indent="-335273" algn="l" defTabSz="1341097" rtl="0" eaLnBrk="1" latinLnBrk="0" hangingPunct="1">
        <a:lnSpc>
          <a:spcPct val="90000"/>
        </a:lnSpc>
        <a:spcBef>
          <a:spcPts val="1466"/>
        </a:spcBef>
        <a:buFont typeface="Arial" panose="020B0604020202020204" pitchFamily="34" charset="0"/>
        <a:buChar char="•"/>
        <a:defRPr sz="2000" kern="1200">
          <a:solidFill>
            <a:schemeClr val="tx1"/>
          </a:solidFill>
          <a:latin typeface="+mj-lt"/>
          <a:ea typeface="+mn-ea"/>
          <a:cs typeface="+mn-cs"/>
        </a:defRPr>
      </a:lvl1pPr>
      <a:lvl2pPr marL="1005822" indent="-335273" algn="l" defTabSz="1341097" rtl="0" eaLnBrk="1" latinLnBrk="0" hangingPunct="1">
        <a:lnSpc>
          <a:spcPct val="90000"/>
        </a:lnSpc>
        <a:spcBef>
          <a:spcPts val="734"/>
        </a:spcBef>
        <a:buFont typeface="Arial" panose="020B0604020202020204" pitchFamily="34" charset="0"/>
        <a:buChar char="•"/>
        <a:defRPr sz="1800" kern="1200">
          <a:solidFill>
            <a:schemeClr val="tx1"/>
          </a:solidFill>
          <a:latin typeface="+mj-lt"/>
          <a:ea typeface="+mn-ea"/>
          <a:cs typeface="+mn-cs"/>
        </a:defRPr>
      </a:lvl2pPr>
      <a:lvl3pPr marL="1676369" indent="-335273" algn="l" defTabSz="1341097" rtl="0" eaLnBrk="1" latinLnBrk="0" hangingPunct="1">
        <a:lnSpc>
          <a:spcPct val="90000"/>
        </a:lnSpc>
        <a:spcBef>
          <a:spcPts val="734"/>
        </a:spcBef>
        <a:buFont typeface="Arial" panose="020B0604020202020204" pitchFamily="34" charset="0"/>
        <a:buChar char="•"/>
        <a:defRPr sz="1600" kern="1200">
          <a:solidFill>
            <a:schemeClr val="tx1"/>
          </a:solidFill>
          <a:latin typeface="+mj-lt"/>
          <a:ea typeface="+mn-ea"/>
          <a:cs typeface="+mn-cs"/>
        </a:defRPr>
      </a:lvl3pPr>
      <a:lvl4pPr marL="2346918" indent="-335273" algn="l" defTabSz="1341097" rtl="0" eaLnBrk="1" latinLnBrk="0" hangingPunct="1">
        <a:lnSpc>
          <a:spcPct val="90000"/>
        </a:lnSpc>
        <a:spcBef>
          <a:spcPts val="734"/>
        </a:spcBef>
        <a:buFont typeface="Arial" panose="020B0604020202020204" pitchFamily="34" charset="0"/>
        <a:buChar char="•"/>
        <a:defRPr sz="1400" kern="1200">
          <a:solidFill>
            <a:schemeClr val="tx1"/>
          </a:solidFill>
          <a:latin typeface="+mj-lt"/>
          <a:ea typeface="+mn-ea"/>
          <a:cs typeface="+mn-cs"/>
        </a:defRPr>
      </a:lvl4pPr>
      <a:lvl5pPr marL="3017465" indent="-335273" algn="l" defTabSz="1341097" rtl="0" eaLnBrk="1" latinLnBrk="0" hangingPunct="1">
        <a:lnSpc>
          <a:spcPct val="90000"/>
        </a:lnSpc>
        <a:spcBef>
          <a:spcPts val="734"/>
        </a:spcBef>
        <a:buFont typeface="Arial" panose="020B0604020202020204" pitchFamily="34" charset="0"/>
        <a:buChar char="•"/>
        <a:defRPr sz="1200" kern="1200">
          <a:solidFill>
            <a:schemeClr val="tx1"/>
          </a:solidFill>
          <a:latin typeface="+mj-lt"/>
          <a:ea typeface="+mn-ea"/>
          <a:cs typeface="+mn-cs"/>
        </a:defRPr>
      </a:lvl5pPr>
      <a:lvl6pPr marL="3688013" indent="-335273" algn="l" defTabSz="1341097" rtl="0" eaLnBrk="1" latinLnBrk="0" hangingPunct="1">
        <a:lnSpc>
          <a:spcPct val="90000"/>
        </a:lnSpc>
        <a:spcBef>
          <a:spcPts val="734"/>
        </a:spcBef>
        <a:buFont typeface="Arial" panose="020B0604020202020204" pitchFamily="34" charset="0"/>
        <a:buChar char="•"/>
        <a:defRPr sz="2640" kern="1200">
          <a:solidFill>
            <a:schemeClr val="tx1"/>
          </a:solidFill>
          <a:latin typeface="+mn-lt"/>
          <a:ea typeface="+mn-ea"/>
          <a:cs typeface="+mn-cs"/>
        </a:defRPr>
      </a:lvl6pPr>
      <a:lvl7pPr marL="4358562" indent="-335273" algn="l" defTabSz="1341097" rtl="0" eaLnBrk="1" latinLnBrk="0" hangingPunct="1">
        <a:lnSpc>
          <a:spcPct val="90000"/>
        </a:lnSpc>
        <a:spcBef>
          <a:spcPts val="734"/>
        </a:spcBef>
        <a:buFont typeface="Arial" panose="020B0604020202020204" pitchFamily="34" charset="0"/>
        <a:buChar char="•"/>
        <a:defRPr sz="2640" kern="1200">
          <a:solidFill>
            <a:schemeClr val="tx1"/>
          </a:solidFill>
          <a:latin typeface="+mn-lt"/>
          <a:ea typeface="+mn-ea"/>
          <a:cs typeface="+mn-cs"/>
        </a:defRPr>
      </a:lvl7pPr>
      <a:lvl8pPr marL="5029109" indent="-335273" algn="l" defTabSz="1341097" rtl="0" eaLnBrk="1" latinLnBrk="0" hangingPunct="1">
        <a:lnSpc>
          <a:spcPct val="90000"/>
        </a:lnSpc>
        <a:spcBef>
          <a:spcPts val="734"/>
        </a:spcBef>
        <a:buFont typeface="Arial" panose="020B0604020202020204" pitchFamily="34" charset="0"/>
        <a:buChar char="•"/>
        <a:defRPr sz="2640" kern="1200">
          <a:solidFill>
            <a:schemeClr val="tx1"/>
          </a:solidFill>
          <a:latin typeface="+mn-lt"/>
          <a:ea typeface="+mn-ea"/>
          <a:cs typeface="+mn-cs"/>
        </a:defRPr>
      </a:lvl8pPr>
      <a:lvl9pPr marL="5699656" indent="-335273" algn="l" defTabSz="1341097" rtl="0" eaLnBrk="1" latinLnBrk="0" hangingPunct="1">
        <a:lnSpc>
          <a:spcPct val="90000"/>
        </a:lnSpc>
        <a:spcBef>
          <a:spcPts val="734"/>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097" rtl="0" eaLnBrk="1" latinLnBrk="0" hangingPunct="1">
        <a:defRPr sz="2640" kern="1200">
          <a:solidFill>
            <a:schemeClr val="tx1"/>
          </a:solidFill>
          <a:latin typeface="+mn-lt"/>
          <a:ea typeface="+mn-ea"/>
          <a:cs typeface="+mn-cs"/>
        </a:defRPr>
      </a:lvl1pPr>
      <a:lvl2pPr marL="670548" algn="l" defTabSz="1341097" rtl="0" eaLnBrk="1" latinLnBrk="0" hangingPunct="1">
        <a:defRPr sz="2640" kern="1200">
          <a:solidFill>
            <a:schemeClr val="tx1"/>
          </a:solidFill>
          <a:latin typeface="+mn-lt"/>
          <a:ea typeface="+mn-ea"/>
          <a:cs typeface="+mn-cs"/>
        </a:defRPr>
      </a:lvl2pPr>
      <a:lvl3pPr marL="1341097" algn="l" defTabSz="1341097" rtl="0" eaLnBrk="1" latinLnBrk="0" hangingPunct="1">
        <a:defRPr sz="2640" kern="1200">
          <a:solidFill>
            <a:schemeClr val="tx1"/>
          </a:solidFill>
          <a:latin typeface="+mn-lt"/>
          <a:ea typeface="+mn-ea"/>
          <a:cs typeface="+mn-cs"/>
        </a:defRPr>
      </a:lvl3pPr>
      <a:lvl4pPr marL="2011644" algn="l" defTabSz="1341097" rtl="0" eaLnBrk="1" latinLnBrk="0" hangingPunct="1">
        <a:defRPr sz="2640" kern="1200">
          <a:solidFill>
            <a:schemeClr val="tx1"/>
          </a:solidFill>
          <a:latin typeface="+mn-lt"/>
          <a:ea typeface="+mn-ea"/>
          <a:cs typeface="+mn-cs"/>
        </a:defRPr>
      </a:lvl4pPr>
      <a:lvl5pPr marL="2682192" algn="l" defTabSz="1341097" rtl="0" eaLnBrk="1" latinLnBrk="0" hangingPunct="1">
        <a:defRPr sz="2640" kern="1200">
          <a:solidFill>
            <a:schemeClr val="tx1"/>
          </a:solidFill>
          <a:latin typeface="+mn-lt"/>
          <a:ea typeface="+mn-ea"/>
          <a:cs typeface="+mn-cs"/>
        </a:defRPr>
      </a:lvl5pPr>
      <a:lvl6pPr marL="3352740" algn="l" defTabSz="1341097" rtl="0" eaLnBrk="1" latinLnBrk="0" hangingPunct="1">
        <a:defRPr sz="2640" kern="1200">
          <a:solidFill>
            <a:schemeClr val="tx1"/>
          </a:solidFill>
          <a:latin typeface="+mn-lt"/>
          <a:ea typeface="+mn-ea"/>
          <a:cs typeface="+mn-cs"/>
        </a:defRPr>
      </a:lvl6pPr>
      <a:lvl7pPr marL="4023287" algn="l" defTabSz="1341097" rtl="0" eaLnBrk="1" latinLnBrk="0" hangingPunct="1">
        <a:defRPr sz="2640" kern="1200">
          <a:solidFill>
            <a:schemeClr val="tx1"/>
          </a:solidFill>
          <a:latin typeface="+mn-lt"/>
          <a:ea typeface="+mn-ea"/>
          <a:cs typeface="+mn-cs"/>
        </a:defRPr>
      </a:lvl7pPr>
      <a:lvl8pPr marL="4693835" algn="l" defTabSz="1341097" rtl="0" eaLnBrk="1" latinLnBrk="0" hangingPunct="1">
        <a:defRPr sz="2640" kern="1200">
          <a:solidFill>
            <a:schemeClr val="tx1"/>
          </a:solidFill>
          <a:latin typeface="+mn-lt"/>
          <a:ea typeface="+mn-ea"/>
          <a:cs typeface="+mn-cs"/>
        </a:defRPr>
      </a:lvl8pPr>
      <a:lvl9pPr marL="5364382" algn="l" defTabSz="1341097" rtl="0" eaLnBrk="1" latinLnBrk="0" hangingPunct="1">
        <a:defRPr sz="2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99">
          <p15:clr>
            <a:srgbClr val="F26B43"/>
          </p15:clr>
        </p15:guide>
        <p15:guide id="2" orient="horz" pos="5482">
          <p15:clr>
            <a:srgbClr val="F26B43"/>
          </p15:clr>
        </p15:guide>
        <p15:guide id="3" pos="1705">
          <p15:clr>
            <a:srgbClr val="F26B43"/>
          </p15:clr>
        </p15:guide>
        <p15:guide id="4" pos="3193">
          <p15:clr>
            <a:srgbClr val="F26B43"/>
          </p15:clr>
        </p15:guide>
        <p15:guide id="5" pos="379">
          <p15:clr>
            <a:srgbClr val="F26B43"/>
          </p15:clr>
        </p15:guide>
        <p15:guide id="6" pos="4518">
          <p15:clr>
            <a:srgbClr val="F26B43"/>
          </p15:clr>
        </p15:guide>
        <p15:guide id="7" pos="1781">
          <p15:clr>
            <a:srgbClr val="F26B43"/>
          </p15:clr>
        </p15:guide>
        <p15:guide id="8" pos="311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go.fidelity.com/TermsForClientUsage" TargetMode="Externa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hyperlink" Target="http://www.netbenefit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3F5C6C2-D386-1750-2B85-D53F460AF2A0}"/>
              </a:ext>
            </a:extLst>
          </p:cNvPr>
          <p:cNvSpPr>
            <a:spLocks/>
          </p:cNvSpPr>
          <p:nvPr/>
        </p:nvSpPr>
        <p:spPr>
          <a:xfrm rot="5400000">
            <a:off x="318962" y="1901952"/>
            <a:ext cx="7142517" cy="7780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E8626698-00BF-AD68-7F07-1D105584F1DA}"/>
              </a:ext>
            </a:extLst>
          </p:cNvPr>
          <p:cNvSpPr txBox="1"/>
          <p:nvPr/>
        </p:nvSpPr>
        <p:spPr>
          <a:xfrm>
            <a:off x="582435" y="2360635"/>
            <a:ext cx="6541678" cy="923330"/>
          </a:xfrm>
          <a:prstGeom prst="rect">
            <a:avLst/>
          </a:prstGeom>
          <a:noFill/>
        </p:spPr>
        <p:txBody>
          <a:bodyPr wrap="square" lIns="0" rIns="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spcAft>
                <a:spcPts val="600"/>
              </a:spcAft>
            </a:pPr>
            <a:r>
              <a:rPr lang="en-US" dirty="0">
                <a:solidFill>
                  <a:schemeClr val="tx1"/>
                </a:solidFill>
              </a:rPr>
              <a:t>2024 Claims Filling Deadline Awareness and Resources</a:t>
            </a:r>
          </a:p>
          <a:p>
            <a:pPr>
              <a:spcAft>
                <a:spcPts val="600"/>
              </a:spcAft>
            </a:pPr>
            <a:r>
              <a:rPr lang="en-US" sz="1100" dirty="0">
                <a:solidFill>
                  <a:schemeClr val="tx1"/>
                </a:solidFill>
              </a:rPr>
              <a:t>By now, you should have received information on renewal and annual enrollment planning.  One key item that we want to keep you in the loop on is reminding FSRA participants of the claim filing deadline for their benefits.</a:t>
            </a:r>
            <a:endParaRPr lang="en-GB" sz="1100" dirty="0">
              <a:solidFill>
                <a:schemeClr val="tx1"/>
              </a:solidFill>
            </a:endParaRPr>
          </a:p>
        </p:txBody>
      </p:sp>
      <p:sp>
        <p:nvSpPr>
          <p:cNvPr id="33" name="TextBox 32">
            <a:extLst>
              <a:ext uri="{FF2B5EF4-FFF2-40B4-BE49-F238E27FC236}">
                <a16:creationId xmlns:a16="http://schemas.microsoft.com/office/drawing/2014/main" id="{75EB632E-865F-4108-FE3E-AB03AB7F6E8A}"/>
              </a:ext>
            </a:extLst>
          </p:cNvPr>
          <p:cNvSpPr txBox="1"/>
          <p:nvPr/>
        </p:nvSpPr>
        <p:spPr>
          <a:xfrm>
            <a:off x="582435" y="8985399"/>
            <a:ext cx="7178781" cy="692497"/>
          </a:xfrm>
          <a:prstGeom prst="rect">
            <a:avLst/>
          </a:prstGeom>
          <a:noFill/>
        </p:spPr>
        <p:txBody>
          <a:bodyPr wrap="square" lIns="0" tIns="0" rIns="0" bIns="0" rtlCol="0" anchor="ctr">
            <a:spAutoFit/>
          </a:bodyPr>
          <a:lstStyle/>
          <a:p>
            <a:r>
              <a:rPr lang="en-US" sz="900" dirty="0">
                <a:solidFill>
                  <a:srgbClr val="000000"/>
                </a:solidFill>
                <a:latin typeface="Adobe Clean DC"/>
              </a:rPr>
              <a:t>By using these communications, you represent that you are an authorized representative of the organization for which you are copying, distributing, posting or otherwise using the Fidelity prepared communications attached here and on behalf of such organization accept these terms and conditions on behalf of the organization located at </a:t>
            </a:r>
            <a:r>
              <a:rPr lang="en-US" sz="900" dirty="0">
                <a:solidFill>
                  <a:srgbClr val="000000"/>
                </a:solidFill>
                <a:latin typeface="Adobe Clean DC"/>
                <a:hlinkClick r:id="rId2"/>
              </a:rPr>
              <a:t>http://go.fidelity.com/TermsForClientUsage</a:t>
            </a:r>
            <a:r>
              <a:rPr lang="en-US" sz="900" dirty="0">
                <a:solidFill>
                  <a:srgbClr val="000000"/>
                </a:solidFill>
                <a:latin typeface="Adobe Clean DC"/>
              </a:rPr>
              <a:t>.</a:t>
            </a:r>
          </a:p>
          <a:p>
            <a:endParaRPr lang="en-US" sz="900" dirty="0">
              <a:solidFill>
                <a:srgbClr val="000000"/>
              </a:solidFill>
              <a:latin typeface="Adobe Clean DC"/>
            </a:endParaRPr>
          </a:p>
          <a:p>
            <a:endParaRPr lang="en-US" sz="900" dirty="0">
              <a:solidFill>
                <a:prstClr val="black"/>
              </a:solidFill>
              <a:latin typeface="Adobe Clean DC"/>
            </a:endParaRPr>
          </a:p>
        </p:txBody>
      </p:sp>
      <p:pic>
        <p:nvPicPr>
          <p:cNvPr id="44" name="Graphic 43">
            <a:extLst>
              <a:ext uri="{FF2B5EF4-FFF2-40B4-BE49-F238E27FC236}">
                <a16:creationId xmlns:a16="http://schemas.microsoft.com/office/drawing/2014/main" id="{891C567A-44A4-C1FF-4E1A-426AEEAA63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06197" y="7321769"/>
            <a:ext cx="228600" cy="228600"/>
          </a:xfrm>
          <a:prstGeom prst="rect">
            <a:avLst/>
          </a:prstGeom>
        </p:spPr>
      </p:pic>
      <p:pic>
        <p:nvPicPr>
          <p:cNvPr id="2" name="Picture 1" descr="A green and purple rectangles&#10;&#10;Description automatically generated">
            <a:extLst>
              <a:ext uri="{FF2B5EF4-FFF2-40B4-BE49-F238E27FC236}">
                <a16:creationId xmlns:a16="http://schemas.microsoft.com/office/drawing/2014/main" id="{24359BC4-1809-9551-DA72-AAD493339AB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22004" y="694969"/>
            <a:ext cx="1450396" cy="1537532"/>
          </a:xfrm>
          <a:prstGeom prst="rect">
            <a:avLst/>
          </a:prstGeom>
        </p:spPr>
      </p:pic>
      <p:sp>
        <p:nvSpPr>
          <p:cNvPr id="4" name="TextBox 3">
            <a:extLst>
              <a:ext uri="{FF2B5EF4-FFF2-40B4-BE49-F238E27FC236}">
                <a16:creationId xmlns:a16="http://schemas.microsoft.com/office/drawing/2014/main" id="{1CAEA3A4-4275-8E6D-0C72-B3F361FAB39C}"/>
              </a:ext>
            </a:extLst>
          </p:cNvPr>
          <p:cNvSpPr txBox="1"/>
          <p:nvPr/>
        </p:nvSpPr>
        <p:spPr>
          <a:xfrm>
            <a:off x="498933" y="1017569"/>
            <a:ext cx="4821965" cy="1015663"/>
          </a:xfrm>
          <a:prstGeom prst="rect">
            <a:avLst/>
          </a:prstGeom>
          <a:noFill/>
        </p:spPr>
        <p:txBody>
          <a:bodyPr wrap="square" rtlCol="0" anchor="b">
            <a:spAutoFit/>
          </a:bodyPr>
          <a:lstStyle/>
          <a:p>
            <a:r>
              <a:rPr lang="en-GB" sz="2000" dirty="0">
                <a:latin typeface="+mj-lt"/>
              </a:rPr>
              <a:t>Flexible Spending and Reimbursement Accounts Services – </a:t>
            </a:r>
            <a:r>
              <a:rPr lang="en-US" sz="2000" dirty="0">
                <a:latin typeface="+mj-lt"/>
              </a:rPr>
              <a:t>Claims Filing Deadline for 2024 Plan Year</a:t>
            </a:r>
            <a:endParaRPr lang="en-GB" sz="2000" dirty="0">
              <a:latin typeface="+mj-lt"/>
            </a:endParaRPr>
          </a:p>
        </p:txBody>
      </p:sp>
      <p:sp>
        <p:nvSpPr>
          <p:cNvPr id="8" name="TextBox 7">
            <a:extLst>
              <a:ext uri="{FF2B5EF4-FFF2-40B4-BE49-F238E27FC236}">
                <a16:creationId xmlns:a16="http://schemas.microsoft.com/office/drawing/2014/main" id="{56318D8E-1C1D-AB2D-2F4E-64E448CEB764}"/>
              </a:ext>
            </a:extLst>
          </p:cNvPr>
          <p:cNvSpPr txBox="1"/>
          <p:nvPr/>
        </p:nvSpPr>
        <p:spPr>
          <a:xfrm>
            <a:off x="601663" y="638038"/>
            <a:ext cx="3607904" cy="323165"/>
          </a:xfrm>
          <a:prstGeom prst="rect">
            <a:avLst/>
          </a:prstGeom>
          <a:noFill/>
        </p:spPr>
        <p:txBody>
          <a:bodyPr wrap="square" lIns="0" rtlCol="0">
            <a:spAutoFit/>
          </a:bodyPr>
          <a:lstStyle/>
          <a:p>
            <a:r>
              <a:rPr lang="en-US" sz="1500" dirty="0">
                <a:solidFill>
                  <a:schemeClr val="accent1"/>
                </a:solidFill>
              </a:rPr>
              <a:t>Fidelity Health</a:t>
            </a:r>
            <a:endParaRPr lang="en-US" sz="1500" baseline="30000" dirty="0">
              <a:solidFill>
                <a:schemeClr val="accent1"/>
              </a:solidFill>
            </a:endParaRPr>
          </a:p>
        </p:txBody>
      </p:sp>
      <p:sp>
        <p:nvSpPr>
          <p:cNvPr id="3" name="TextBox 2">
            <a:extLst>
              <a:ext uri="{FF2B5EF4-FFF2-40B4-BE49-F238E27FC236}">
                <a16:creationId xmlns:a16="http://schemas.microsoft.com/office/drawing/2014/main" id="{5C8C269C-4867-2AFD-7BBA-A2769D5FCBEA}"/>
              </a:ext>
            </a:extLst>
          </p:cNvPr>
          <p:cNvSpPr txBox="1"/>
          <p:nvPr/>
        </p:nvSpPr>
        <p:spPr>
          <a:xfrm>
            <a:off x="582435" y="6728652"/>
            <a:ext cx="6541678" cy="2062103"/>
          </a:xfrm>
          <a:prstGeom prst="rect">
            <a:avLst/>
          </a:prstGeom>
          <a:noFill/>
        </p:spPr>
        <p:txBody>
          <a:bodyPr wrap="square" lIns="0" rIns="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spcAft>
                <a:spcPts val="600"/>
              </a:spcAft>
            </a:pPr>
            <a:r>
              <a:rPr lang="en-US" dirty="0">
                <a:solidFill>
                  <a:schemeClr val="tx1"/>
                </a:solidFill>
              </a:rPr>
              <a:t>We heard your feedback</a:t>
            </a:r>
          </a:p>
          <a:p>
            <a:pPr>
              <a:spcAft>
                <a:spcPts val="600"/>
              </a:spcAft>
            </a:pPr>
            <a:r>
              <a:rPr lang="en-US" sz="1100" dirty="0">
                <a:solidFill>
                  <a:schemeClr val="tx1"/>
                </a:solidFill>
              </a:rPr>
              <a:t>We understand how important awareness is around the claims filing deadline, which is why we added additional resources for 2024.</a:t>
            </a:r>
          </a:p>
          <a:p>
            <a:pPr>
              <a:spcAft>
                <a:spcPts val="600"/>
              </a:spcAft>
            </a:pPr>
            <a:r>
              <a:rPr lang="en-US" sz="1100" b="1" i="1" dirty="0">
                <a:solidFill>
                  <a:schemeClr val="tx1"/>
                </a:solidFill>
              </a:rPr>
              <a:t>What's New This Year!  </a:t>
            </a:r>
            <a:r>
              <a:rPr lang="en-US" sz="1100" dirty="0">
                <a:solidFill>
                  <a:schemeClr val="tx1"/>
                </a:solidFill>
              </a:rPr>
              <a:t>Attached is a sample notice for you to distribute to your employees either via email or posted on your intranet as a way to more broadly share the claims filing date message so FSA participants are reminded to use their funds before it is too late.</a:t>
            </a:r>
          </a:p>
          <a:p>
            <a:pPr>
              <a:spcAft>
                <a:spcPts val="600"/>
              </a:spcAft>
            </a:pPr>
            <a:r>
              <a:rPr lang="en-US" sz="1400" dirty="0">
                <a:solidFill>
                  <a:schemeClr val="accent1"/>
                </a:solidFill>
                <a:latin typeface="+mn-lt"/>
              </a:rPr>
              <a:t>If you have questions about the communication or need assistance with customizing the optional collateral for your specific plan provisions, please contact your Reimbursement Accounts Manager. </a:t>
            </a:r>
            <a:endParaRPr lang="en-GB" sz="1400" dirty="0">
              <a:solidFill>
                <a:schemeClr val="accent1"/>
              </a:solidFill>
              <a:latin typeface="+mn-lt"/>
            </a:endParaRPr>
          </a:p>
        </p:txBody>
      </p:sp>
      <p:grpSp>
        <p:nvGrpSpPr>
          <p:cNvPr id="6" name="Group 5">
            <a:extLst>
              <a:ext uri="{FF2B5EF4-FFF2-40B4-BE49-F238E27FC236}">
                <a16:creationId xmlns:a16="http://schemas.microsoft.com/office/drawing/2014/main" id="{963925B8-0AF0-60DD-C8FD-452464B95F24}"/>
              </a:ext>
            </a:extLst>
          </p:cNvPr>
          <p:cNvGrpSpPr/>
          <p:nvPr/>
        </p:nvGrpSpPr>
        <p:grpSpPr>
          <a:xfrm>
            <a:off x="582435" y="3350277"/>
            <a:ext cx="6569073" cy="3247043"/>
            <a:chOff x="601663" y="3673538"/>
            <a:chExt cx="3224212" cy="932752"/>
          </a:xfrm>
        </p:grpSpPr>
        <p:sp>
          <p:nvSpPr>
            <p:cNvPr id="7" name="Rectangle: Rounded Corners 6">
              <a:extLst>
                <a:ext uri="{FF2B5EF4-FFF2-40B4-BE49-F238E27FC236}">
                  <a16:creationId xmlns:a16="http://schemas.microsoft.com/office/drawing/2014/main" id="{D2040574-5DE8-912D-0060-04BBE7C92194}"/>
                </a:ext>
              </a:extLst>
            </p:cNvPr>
            <p:cNvSpPr/>
            <p:nvPr/>
          </p:nvSpPr>
          <p:spPr>
            <a:xfrm>
              <a:off x="601663" y="3673538"/>
              <a:ext cx="3224212" cy="932752"/>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Autofit/>
            </a:bodyPr>
            <a:lstStyle/>
            <a:p>
              <a:pPr marR="0" algn="l" rtl="0">
                <a:spcAft>
                  <a:spcPts val="300"/>
                </a:spcAft>
              </a:pPr>
              <a:endParaRPr lang="en-US" sz="1200" b="0" i="0" u="none" strike="noStrike" baseline="30000">
                <a:solidFill>
                  <a:schemeClr val="tx1"/>
                </a:solidFill>
                <a:latin typeface="Fidelity Sans Lt" panose="020B0303030202020204" pitchFamily="34" charset="0"/>
              </a:endParaRPr>
            </a:p>
          </p:txBody>
        </p:sp>
        <p:sp>
          <p:nvSpPr>
            <p:cNvPr id="10" name="TextBox 9">
              <a:extLst>
                <a:ext uri="{FF2B5EF4-FFF2-40B4-BE49-F238E27FC236}">
                  <a16:creationId xmlns:a16="http://schemas.microsoft.com/office/drawing/2014/main" id="{3D4DB67F-33FF-4EEA-B20E-D1EE2213D1EB}"/>
                </a:ext>
              </a:extLst>
            </p:cNvPr>
            <p:cNvSpPr txBox="1"/>
            <p:nvPr/>
          </p:nvSpPr>
          <p:spPr>
            <a:xfrm>
              <a:off x="781223" y="3896258"/>
              <a:ext cx="2891298" cy="487313"/>
            </a:xfrm>
            <a:prstGeom prst="rect">
              <a:avLst/>
            </a:prstGeom>
            <a:noFill/>
          </p:spPr>
          <p:txBody>
            <a:bodyPr wrap="square" lIns="0" rtlCol="0" anchor="ctr">
              <a:noAutofit/>
            </a:bodyPr>
            <a:lstStyle/>
            <a:p>
              <a:pPr>
                <a:spcAft>
                  <a:spcPts val="200"/>
                </a:spcAft>
              </a:pPr>
              <a:endParaRPr lang="en-US" sz="1600" dirty="0">
                <a:latin typeface="+mj-lt"/>
              </a:endParaRPr>
            </a:p>
          </p:txBody>
        </p:sp>
      </p:grpSp>
      <p:sp>
        <p:nvSpPr>
          <p:cNvPr id="20" name="TextBox 19">
            <a:extLst>
              <a:ext uri="{FF2B5EF4-FFF2-40B4-BE49-F238E27FC236}">
                <a16:creationId xmlns:a16="http://schemas.microsoft.com/office/drawing/2014/main" id="{EB505E75-56CC-AC29-B89F-4B8B2A028C8E}"/>
              </a:ext>
            </a:extLst>
          </p:cNvPr>
          <p:cNvSpPr txBox="1"/>
          <p:nvPr/>
        </p:nvSpPr>
        <p:spPr>
          <a:xfrm>
            <a:off x="707904" y="3429339"/>
            <a:ext cx="6416209" cy="3277820"/>
          </a:xfrm>
          <a:prstGeom prst="rect">
            <a:avLst/>
          </a:prstGeom>
          <a:noFill/>
        </p:spPr>
        <p:txBody>
          <a:bodyPr wrap="square" lIns="0" rIns="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spcAft>
                <a:spcPts val="600"/>
              </a:spcAft>
            </a:pPr>
            <a:r>
              <a:rPr lang="en-US" dirty="0">
                <a:solidFill>
                  <a:schemeClr val="tx1"/>
                </a:solidFill>
              </a:rPr>
              <a:t>Claims Filing – Participant Notification Timeline: </a:t>
            </a:r>
          </a:p>
          <a:p>
            <a:pPr>
              <a:spcAft>
                <a:spcPts val="600"/>
              </a:spcAft>
            </a:pPr>
            <a:r>
              <a:rPr lang="en-US" sz="1100" b="1" dirty="0">
                <a:latin typeface="+mj-lt"/>
              </a:rPr>
              <a:t>Note: </a:t>
            </a:r>
            <a:r>
              <a:rPr lang="en-US" sz="1100" dirty="0">
                <a:latin typeface="+mj-lt"/>
              </a:rPr>
              <a:t>If you would like to opt out of these notices going to your employees, you must inform your Reimbursement Account Manager by 5 PM E.T. on Friday, November 1</a:t>
            </a:r>
            <a:r>
              <a:rPr lang="en-US" sz="1100" baseline="30000" dirty="0">
                <a:latin typeface="+mj-lt"/>
              </a:rPr>
              <a:t>st</a:t>
            </a:r>
            <a:r>
              <a:rPr lang="en-US" sz="1100" dirty="0">
                <a:latin typeface="+mj-lt"/>
              </a:rPr>
              <a:t>. </a:t>
            </a:r>
            <a:endParaRPr lang="en-US" sz="1100" dirty="0">
              <a:solidFill>
                <a:schemeClr val="tx1"/>
              </a:solidFill>
            </a:endParaRPr>
          </a:p>
          <a:p>
            <a:pPr marL="171450" indent="-171450">
              <a:spcAft>
                <a:spcPts val="600"/>
              </a:spcAft>
              <a:buFont typeface="Arial" panose="020B0604020202020204" pitchFamily="34" charset="0"/>
              <a:buChar char="•"/>
            </a:pPr>
            <a:r>
              <a:rPr lang="en-US" sz="1100" b="1" dirty="0">
                <a:solidFill>
                  <a:schemeClr val="tx1"/>
                </a:solidFill>
              </a:rPr>
              <a:t>November 15, 2024: </a:t>
            </a:r>
            <a:r>
              <a:rPr lang="en-US" sz="1100" dirty="0">
                <a:solidFill>
                  <a:schemeClr val="tx1"/>
                </a:solidFill>
              </a:rPr>
              <a:t>First notice sent on or around this date to participants who have a balance greater than $0</a:t>
            </a:r>
          </a:p>
          <a:p>
            <a:pPr marL="171450" indent="-171450">
              <a:spcAft>
                <a:spcPts val="600"/>
              </a:spcAft>
              <a:buFont typeface="Arial" panose="020B0604020202020204" pitchFamily="34" charset="0"/>
              <a:buChar char="•"/>
            </a:pPr>
            <a:r>
              <a:rPr lang="en-US" sz="1100" b="1" dirty="0">
                <a:solidFill>
                  <a:schemeClr val="tx1"/>
                </a:solidFill>
              </a:rPr>
              <a:t>January 15, 2025: </a:t>
            </a:r>
            <a:r>
              <a:rPr lang="en-US" sz="1100" dirty="0">
                <a:solidFill>
                  <a:schemeClr val="tx1"/>
                </a:solidFill>
              </a:rPr>
              <a:t>Second notice sent on or around this date to participants who have a balance greater than $0</a:t>
            </a:r>
          </a:p>
          <a:p>
            <a:pPr marL="171450" indent="-171450">
              <a:spcAft>
                <a:spcPts val="600"/>
              </a:spcAft>
              <a:buFont typeface="Arial" panose="020B0604020202020204" pitchFamily="34" charset="0"/>
              <a:buChar char="•"/>
            </a:pPr>
            <a:r>
              <a:rPr lang="en-US" sz="1100" dirty="0">
                <a:solidFill>
                  <a:schemeClr val="tx1"/>
                </a:solidFill>
              </a:rPr>
              <a:t>Additional resources included in this posting:</a:t>
            </a:r>
          </a:p>
          <a:p>
            <a:pPr marL="628650" lvl="1" indent="-171450">
              <a:spcAft>
                <a:spcPts val="600"/>
              </a:spcAft>
              <a:buFont typeface="Arial" panose="020B0604020202020204" pitchFamily="34" charset="0"/>
              <a:buChar char="•"/>
            </a:pPr>
            <a:r>
              <a:rPr lang="en-US" sz="1100" b="1" dirty="0">
                <a:latin typeface="+mj-lt"/>
              </a:rPr>
              <a:t>Page 2: </a:t>
            </a:r>
            <a:r>
              <a:rPr lang="en-US" sz="1100" dirty="0">
                <a:latin typeface="+mj-lt"/>
              </a:rPr>
              <a:t>Optional flyer which can be customized to reflect your specific plan provisions and posted within your workplace and/or intranet (please verify the </a:t>
            </a:r>
            <a:r>
              <a:rPr lang="en-US" sz="1100" dirty="0">
                <a:solidFill>
                  <a:srgbClr val="FF33CC"/>
                </a:solidFill>
                <a:latin typeface="+mj-lt"/>
              </a:rPr>
              <a:t>pink text </a:t>
            </a:r>
            <a:r>
              <a:rPr lang="en-US" sz="1100" dirty="0">
                <a:latin typeface="+mj-lt"/>
              </a:rPr>
              <a:t>and delete what does not apply before distributing).</a:t>
            </a:r>
          </a:p>
          <a:p>
            <a:pPr marL="628650" lvl="1" indent="-171450">
              <a:spcAft>
                <a:spcPts val="600"/>
              </a:spcAft>
              <a:buFont typeface="Arial" panose="020B0604020202020204" pitchFamily="34" charset="0"/>
              <a:buChar char="•"/>
            </a:pPr>
            <a:r>
              <a:rPr lang="en-US" sz="1100" b="1" dirty="0">
                <a:latin typeface="+mj-lt"/>
              </a:rPr>
              <a:t>Page 3: </a:t>
            </a:r>
            <a:r>
              <a:rPr lang="en-US" sz="1100" dirty="0">
                <a:latin typeface="+mj-lt"/>
              </a:rPr>
              <a:t>Optional email which can be customized to reflect your specific plan provisions to be sent internally to your employees as an additional touchpoint to the scheduled notices (please verify the </a:t>
            </a:r>
            <a:r>
              <a:rPr lang="en-US" sz="1100" dirty="0">
                <a:solidFill>
                  <a:srgbClr val="FF33CC"/>
                </a:solidFill>
                <a:latin typeface="+mj-lt"/>
              </a:rPr>
              <a:t>pink text </a:t>
            </a:r>
            <a:r>
              <a:rPr lang="en-US" sz="1100" dirty="0">
                <a:latin typeface="+mj-lt"/>
              </a:rPr>
              <a:t>and delete what does not apply before distributing).</a:t>
            </a:r>
          </a:p>
          <a:p>
            <a:pPr marL="628650" lvl="1" indent="-171450">
              <a:spcAft>
                <a:spcPts val="600"/>
              </a:spcAft>
              <a:buFont typeface="Arial" panose="020B0604020202020204" pitchFamily="34" charset="0"/>
              <a:buChar char="•"/>
            </a:pPr>
            <a:endParaRPr lang="en-US" sz="1100" dirty="0">
              <a:highlight>
                <a:srgbClr val="FFFF00"/>
              </a:highlight>
              <a:latin typeface="+mj-lt"/>
            </a:endParaRPr>
          </a:p>
        </p:txBody>
      </p:sp>
      <p:sp>
        <p:nvSpPr>
          <p:cNvPr id="5" name="TextBox 4">
            <a:extLst>
              <a:ext uri="{FF2B5EF4-FFF2-40B4-BE49-F238E27FC236}">
                <a16:creationId xmlns:a16="http://schemas.microsoft.com/office/drawing/2014/main" id="{208235FF-505D-F58C-90BB-DABC600AED55}"/>
              </a:ext>
            </a:extLst>
          </p:cNvPr>
          <p:cNvSpPr txBox="1"/>
          <p:nvPr/>
        </p:nvSpPr>
        <p:spPr>
          <a:xfrm>
            <a:off x="498933" y="9388463"/>
            <a:ext cx="6979520" cy="646331"/>
          </a:xfrm>
          <a:prstGeom prst="rect">
            <a:avLst/>
          </a:prstGeom>
          <a:noFill/>
        </p:spPr>
        <p:txBody>
          <a:bodyPr wrap="square">
            <a:spAutoFit/>
          </a:bodyPr>
          <a:lstStyle/>
          <a:p>
            <a:pPr marR="87770" algn="l">
              <a:lnSpc>
                <a:spcPct val="100000"/>
              </a:lnSpc>
            </a:pPr>
            <a:r>
              <a:rPr lang="en-US" sz="900" b="0" i="0" u="none" strike="noStrike" baseline="0" dirty="0">
                <a:latin typeface="Calibri" panose="020F0502020204030204" pitchFamily="34" charset="0"/>
              </a:rPr>
              <a:t>For plan sponsor use only. </a:t>
            </a:r>
          </a:p>
          <a:p>
            <a:pPr marR="60390">
              <a:lnSpc>
                <a:spcPct val="100000"/>
              </a:lnSpc>
            </a:pPr>
            <a:r>
              <a:rPr lang="en-US" sz="900" dirty="0">
                <a:latin typeface="Calibri" panose="020F0502020204030204" pitchFamily="34" charset="0"/>
              </a:rPr>
              <a:t>Fidelity Workplace Services LLC,  245 Summer Street, Boston, MA 02210</a:t>
            </a:r>
          </a:p>
          <a:p>
            <a:pPr marR="60390">
              <a:lnSpc>
                <a:spcPct val="100000"/>
              </a:lnSpc>
            </a:pPr>
            <a:r>
              <a:rPr lang="en-GB" sz="900" dirty="0">
                <a:latin typeface="Calibri" panose="020F0502020204030204" pitchFamily="34" charset="0"/>
              </a:rPr>
              <a:t>© 2024 FMR LLC. All rights reserved.</a:t>
            </a:r>
          </a:p>
          <a:p>
            <a:pPr marR="60390">
              <a:lnSpc>
                <a:spcPct val="100000"/>
              </a:lnSpc>
            </a:pPr>
            <a:r>
              <a:rPr lang="en-US" sz="900" dirty="0">
                <a:latin typeface="Calibri" panose="020F0502020204030204" pitchFamily="34" charset="0"/>
              </a:rPr>
              <a:t>1170005.1.0</a:t>
            </a:r>
          </a:p>
        </p:txBody>
      </p:sp>
      <p:sp>
        <p:nvSpPr>
          <p:cNvPr id="9" name="Slide Number Placeholder 3">
            <a:extLst>
              <a:ext uri="{FF2B5EF4-FFF2-40B4-BE49-F238E27FC236}">
                <a16:creationId xmlns:a16="http://schemas.microsoft.com/office/drawing/2014/main" id="{8E641B9A-8D7B-3F50-4BBF-8143A6555F6F}"/>
              </a:ext>
            </a:extLst>
          </p:cNvPr>
          <p:cNvSpPr>
            <a:spLocks noGrp="1"/>
          </p:cNvSpPr>
          <p:nvPr>
            <p:ph type="sldNum" sz="quarter" idx="12"/>
          </p:nvPr>
        </p:nvSpPr>
        <p:spPr>
          <a:xfrm>
            <a:off x="0" y="9522884"/>
            <a:ext cx="438411" cy="535516"/>
          </a:xfrm>
        </p:spPr>
        <p:txBody>
          <a:bodyPr/>
          <a:lstStyle/>
          <a:p>
            <a:fld id="{05BFBC55-CFB3-E64F-8BCC-34A4E1FBD227}" type="slidenum">
              <a:rPr lang="en-US" smtClean="0"/>
              <a:pPr/>
              <a:t>1</a:t>
            </a:fld>
            <a:endParaRPr lang="en-US" dirty="0"/>
          </a:p>
        </p:txBody>
      </p:sp>
    </p:spTree>
    <p:extLst>
      <p:ext uri="{BB962C8B-B14F-4D97-AF65-F5344CB8AC3E}">
        <p14:creationId xmlns:p14="http://schemas.microsoft.com/office/powerpoint/2010/main" val="2420675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D38063E-B02B-9AB1-C139-F474A1B28771}"/>
              </a:ext>
            </a:extLst>
          </p:cNvPr>
          <p:cNvSpPr/>
          <p:nvPr/>
        </p:nvSpPr>
        <p:spPr>
          <a:xfrm>
            <a:off x="-3" y="2898025"/>
            <a:ext cx="7780447" cy="213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a:t>
            </a:r>
          </a:p>
        </p:txBody>
      </p:sp>
      <p:sp>
        <p:nvSpPr>
          <p:cNvPr id="51" name="Rectangle 50">
            <a:extLst>
              <a:ext uri="{FF2B5EF4-FFF2-40B4-BE49-F238E27FC236}">
                <a16:creationId xmlns:a16="http://schemas.microsoft.com/office/drawing/2014/main" id="{DB7AF360-983C-0A10-852C-D02E620CCC57}"/>
              </a:ext>
            </a:extLst>
          </p:cNvPr>
          <p:cNvSpPr>
            <a:spLocks/>
          </p:cNvSpPr>
          <p:nvPr/>
        </p:nvSpPr>
        <p:spPr>
          <a:xfrm rot="5400000">
            <a:off x="1381598" y="3659554"/>
            <a:ext cx="5017245" cy="7780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itle 37">
            <a:extLst>
              <a:ext uri="{FF2B5EF4-FFF2-40B4-BE49-F238E27FC236}">
                <a16:creationId xmlns:a16="http://schemas.microsoft.com/office/drawing/2014/main" id="{7C0FAC82-D3E8-D2F9-B945-199024479DDE}"/>
              </a:ext>
            </a:extLst>
          </p:cNvPr>
          <p:cNvSpPr>
            <a:spLocks noGrp="1"/>
          </p:cNvSpPr>
          <p:nvPr>
            <p:ph type="title"/>
          </p:nvPr>
        </p:nvSpPr>
        <p:spPr/>
        <p:txBody>
          <a:bodyPr>
            <a:normAutofit fontScale="90000"/>
          </a:bodyPr>
          <a:lstStyle/>
          <a:p>
            <a:r>
              <a:rPr lang="en-GB" sz="2400" dirty="0">
                <a:latin typeface="+mj-lt"/>
              </a:rPr>
              <a:t>Flexible Spending and Reimbursement Accounts Services</a:t>
            </a:r>
            <a:endParaRPr lang="en-CA" dirty="0"/>
          </a:p>
        </p:txBody>
      </p:sp>
      <p:sp>
        <p:nvSpPr>
          <p:cNvPr id="4" name="Slide Number Placeholder 3">
            <a:extLst>
              <a:ext uri="{FF2B5EF4-FFF2-40B4-BE49-F238E27FC236}">
                <a16:creationId xmlns:a16="http://schemas.microsoft.com/office/drawing/2014/main" id="{0C3DCA50-1CA4-01A9-BCCB-BEF3198AC2BA}"/>
              </a:ext>
            </a:extLst>
          </p:cNvPr>
          <p:cNvSpPr>
            <a:spLocks noGrp="1"/>
          </p:cNvSpPr>
          <p:nvPr>
            <p:ph type="sldNum" sz="quarter" idx="12"/>
          </p:nvPr>
        </p:nvSpPr>
        <p:spPr/>
        <p:txBody>
          <a:bodyPr/>
          <a:lstStyle/>
          <a:p>
            <a:fld id="{05BFBC55-CFB3-E64F-8BCC-34A4E1FBD227}" type="slidenum">
              <a:rPr lang="en-US" smtClean="0"/>
              <a:pPr/>
              <a:t>2</a:t>
            </a:fld>
            <a:endParaRPr lang="en-US" dirty="0"/>
          </a:p>
        </p:txBody>
      </p:sp>
      <p:grpSp>
        <p:nvGrpSpPr>
          <p:cNvPr id="89" name="Group 88">
            <a:extLst>
              <a:ext uri="{FF2B5EF4-FFF2-40B4-BE49-F238E27FC236}">
                <a16:creationId xmlns:a16="http://schemas.microsoft.com/office/drawing/2014/main" id="{CC52D77C-931F-F65B-32D1-8A7AA07E0AEF}"/>
              </a:ext>
            </a:extLst>
          </p:cNvPr>
          <p:cNvGrpSpPr/>
          <p:nvPr/>
        </p:nvGrpSpPr>
        <p:grpSpPr>
          <a:xfrm>
            <a:off x="-17558" y="2221059"/>
            <a:ext cx="7780446" cy="677108"/>
            <a:chOff x="-2" y="2220917"/>
            <a:chExt cx="7780446" cy="677108"/>
          </a:xfrm>
        </p:grpSpPr>
        <p:sp>
          <p:nvSpPr>
            <p:cNvPr id="9" name="Rectangle 8">
              <a:extLst>
                <a:ext uri="{FF2B5EF4-FFF2-40B4-BE49-F238E27FC236}">
                  <a16:creationId xmlns:a16="http://schemas.microsoft.com/office/drawing/2014/main" id="{2EB26E33-5B59-5D63-8BF3-D8642BE31C75}"/>
                </a:ext>
              </a:extLst>
            </p:cNvPr>
            <p:cNvSpPr>
              <a:spLocks/>
            </p:cNvSpPr>
            <p:nvPr/>
          </p:nvSpPr>
          <p:spPr>
            <a:xfrm rot="5400000">
              <a:off x="3551667" y="-1330752"/>
              <a:ext cx="677108" cy="7780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5391A4C7-01B8-C506-B8A0-43416EF81AD5}"/>
                </a:ext>
              </a:extLst>
            </p:cNvPr>
            <p:cNvSpPr txBox="1"/>
            <p:nvPr/>
          </p:nvSpPr>
          <p:spPr>
            <a:xfrm>
              <a:off x="630648" y="2390194"/>
              <a:ext cx="6541678" cy="338554"/>
            </a:xfrm>
            <a:prstGeom prst="rect">
              <a:avLst/>
            </a:prstGeom>
            <a:noFill/>
          </p:spPr>
          <p:txBody>
            <a:bodyPr wrap="square" lIns="0" rIns="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lgn="ctr">
                <a:spcAft>
                  <a:spcPts val="600"/>
                </a:spcAft>
              </a:pPr>
              <a:r>
                <a:rPr lang="en-US" dirty="0">
                  <a:solidFill>
                    <a:schemeClr val="tx1"/>
                  </a:solidFill>
                </a:rPr>
                <a:t>Claims Filing Deadline for 2024 Plan Year</a:t>
              </a:r>
              <a:endParaRPr lang="en-GB" dirty="0">
                <a:solidFill>
                  <a:schemeClr val="tx1"/>
                </a:solidFill>
              </a:endParaRPr>
            </a:p>
          </p:txBody>
        </p:sp>
      </p:grpSp>
      <p:sp>
        <p:nvSpPr>
          <p:cNvPr id="43" name="TextBox 42">
            <a:extLst>
              <a:ext uri="{FF2B5EF4-FFF2-40B4-BE49-F238E27FC236}">
                <a16:creationId xmlns:a16="http://schemas.microsoft.com/office/drawing/2014/main" id="{18100EB1-8A42-969A-1B4C-FF336F2EDE6F}"/>
              </a:ext>
            </a:extLst>
          </p:cNvPr>
          <p:cNvSpPr txBox="1"/>
          <p:nvPr/>
        </p:nvSpPr>
        <p:spPr>
          <a:xfrm>
            <a:off x="606568" y="3012384"/>
            <a:ext cx="6564168" cy="523220"/>
          </a:xfrm>
          <a:prstGeom prst="rect">
            <a:avLst/>
          </a:prstGeom>
          <a:noFill/>
        </p:spPr>
        <p:txBody>
          <a:bodyPr wrap="square" lIns="0" rtlCol="0">
            <a:spAutoFit/>
          </a:bodyPr>
          <a:lstStyle/>
          <a:p>
            <a:r>
              <a:rPr lang="en-CA" sz="1400" dirty="0">
                <a:latin typeface="+mj-lt"/>
              </a:rPr>
              <a:t>If you have a Flexible Spending Account (FSA), please be aware that the plan year end date is December 31, 2024:</a:t>
            </a:r>
          </a:p>
        </p:txBody>
      </p:sp>
      <p:sp>
        <p:nvSpPr>
          <p:cNvPr id="44" name="TextBox 43">
            <a:extLst>
              <a:ext uri="{FF2B5EF4-FFF2-40B4-BE49-F238E27FC236}">
                <a16:creationId xmlns:a16="http://schemas.microsoft.com/office/drawing/2014/main" id="{82297E07-E21D-08FB-663B-3B5D9E77DB0C}"/>
              </a:ext>
            </a:extLst>
          </p:cNvPr>
          <p:cNvSpPr txBox="1"/>
          <p:nvPr/>
        </p:nvSpPr>
        <p:spPr>
          <a:xfrm>
            <a:off x="606568" y="5251920"/>
            <a:ext cx="2896486" cy="338554"/>
          </a:xfrm>
          <a:prstGeom prst="rect">
            <a:avLst/>
          </a:prstGeom>
          <a:noFill/>
        </p:spPr>
        <p:txBody>
          <a:bodyPr wrap="square" lIns="0" rtlCol="0">
            <a:spAutoFit/>
          </a:bodyPr>
          <a:lstStyle/>
          <a:p>
            <a:r>
              <a:rPr lang="en-CA" sz="1600" dirty="0">
                <a:latin typeface="+mj-lt"/>
              </a:rPr>
              <a:t>Substantiation reminder</a:t>
            </a:r>
            <a:endParaRPr lang="en-CA" sz="1400" dirty="0">
              <a:latin typeface="+mj-lt"/>
            </a:endParaRPr>
          </a:p>
        </p:txBody>
      </p:sp>
      <p:grpSp>
        <p:nvGrpSpPr>
          <p:cNvPr id="54" name="Group 53">
            <a:extLst>
              <a:ext uri="{FF2B5EF4-FFF2-40B4-BE49-F238E27FC236}">
                <a16:creationId xmlns:a16="http://schemas.microsoft.com/office/drawing/2014/main" id="{4E5AD004-A61C-0709-852A-C78CE164C0D9}"/>
              </a:ext>
            </a:extLst>
          </p:cNvPr>
          <p:cNvGrpSpPr/>
          <p:nvPr/>
        </p:nvGrpSpPr>
        <p:grpSpPr>
          <a:xfrm>
            <a:off x="601663" y="3770936"/>
            <a:ext cx="2288095" cy="932752"/>
            <a:chOff x="601663" y="3673538"/>
            <a:chExt cx="2288095" cy="932752"/>
          </a:xfrm>
        </p:grpSpPr>
        <p:sp>
          <p:nvSpPr>
            <p:cNvPr id="47" name="Rectangle: Rounded Corners 46">
              <a:extLst>
                <a:ext uri="{FF2B5EF4-FFF2-40B4-BE49-F238E27FC236}">
                  <a16:creationId xmlns:a16="http://schemas.microsoft.com/office/drawing/2014/main" id="{27E2C4FB-C5DD-BB22-8F74-92DB0327AA64}"/>
                </a:ext>
              </a:extLst>
            </p:cNvPr>
            <p:cNvSpPr/>
            <p:nvPr/>
          </p:nvSpPr>
          <p:spPr>
            <a:xfrm>
              <a:off x="601663" y="3673538"/>
              <a:ext cx="2105025" cy="932752"/>
            </a:xfrm>
            <a:prstGeom prst="roundRect">
              <a:avLst>
                <a:gd name="adj" fmla="val 980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Autofit/>
            </a:bodyPr>
            <a:lstStyle/>
            <a:p>
              <a:pPr marR="0" algn="l" rtl="0">
                <a:spcAft>
                  <a:spcPts val="300"/>
                </a:spcAft>
              </a:pPr>
              <a:endParaRPr lang="en-US" sz="1200" b="0" i="0" u="none" strike="noStrike" baseline="30000">
                <a:solidFill>
                  <a:schemeClr val="tx1"/>
                </a:solidFill>
                <a:latin typeface="Fidelity Sans Lt" panose="020B0303030202020204" pitchFamily="34" charset="0"/>
              </a:endParaRPr>
            </a:p>
          </p:txBody>
        </p:sp>
        <p:sp>
          <p:nvSpPr>
            <p:cNvPr id="53" name="TextBox 52">
              <a:extLst>
                <a:ext uri="{FF2B5EF4-FFF2-40B4-BE49-F238E27FC236}">
                  <a16:creationId xmlns:a16="http://schemas.microsoft.com/office/drawing/2014/main" id="{440B67A9-B9DC-F89D-49C3-C14745BDB309}"/>
                </a:ext>
              </a:extLst>
            </p:cNvPr>
            <p:cNvSpPr txBox="1"/>
            <p:nvPr/>
          </p:nvSpPr>
          <p:spPr>
            <a:xfrm>
              <a:off x="622086" y="3803925"/>
              <a:ext cx="2267672" cy="671979"/>
            </a:xfrm>
            <a:prstGeom prst="rect">
              <a:avLst/>
            </a:prstGeom>
            <a:noFill/>
          </p:spPr>
          <p:txBody>
            <a:bodyPr wrap="square" lIns="0" rtlCol="0" anchor="ctr">
              <a:noAutofit/>
            </a:bodyPr>
            <a:lstStyle/>
            <a:p>
              <a:pPr>
                <a:spcAft>
                  <a:spcPts val="200"/>
                </a:spcAft>
              </a:pPr>
              <a:r>
                <a:rPr lang="en-US" sz="1200" b="1" dirty="0"/>
                <a:t>Incur qualified expenses by:</a:t>
              </a:r>
            </a:p>
            <a:p>
              <a:pPr>
                <a:spcAft>
                  <a:spcPts val="200"/>
                </a:spcAft>
              </a:pPr>
              <a:r>
                <a:rPr lang="en-US" sz="1200" b="1" dirty="0">
                  <a:solidFill>
                    <a:srgbClr val="FF33CC"/>
                  </a:solidFill>
                  <a:latin typeface="+mj-lt"/>
                </a:rPr>
                <a:t>                </a:t>
              </a:r>
              <a:r>
                <a:rPr lang="en-US" sz="1600" dirty="0">
                  <a:solidFill>
                    <a:srgbClr val="FF33CC"/>
                  </a:solidFill>
                  <a:latin typeface="+mj-lt"/>
                </a:rPr>
                <a:t>&lt;DATE&gt;</a:t>
              </a:r>
            </a:p>
          </p:txBody>
        </p:sp>
      </p:grpSp>
      <p:grpSp>
        <p:nvGrpSpPr>
          <p:cNvPr id="55" name="Group 54">
            <a:extLst>
              <a:ext uri="{FF2B5EF4-FFF2-40B4-BE49-F238E27FC236}">
                <a16:creationId xmlns:a16="http://schemas.microsoft.com/office/drawing/2014/main" id="{45CD9ACA-F505-EA2F-EAE7-093FFEF9FED9}"/>
              </a:ext>
            </a:extLst>
          </p:cNvPr>
          <p:cNvGrpSpPr/>
          <p:nvPr/>
        </p:nvGrpSpPr>
        <p:grpSpPr>
          <a:xfrm>
            <a:off x="2817087" y="3770936"/>
            <a:ext cx="2267673" cy="932752"/>
            <a:chOff x="591412" y="3673538"/>
            <a:chExt cx="2267673" cy="932752"/>
          </a:xfrm>
        </p:grpSpPr>
        <p:sp>
          <p:nvSpPr>
            <p:cNvPr id="56" name="Rectangle: Rounded Corners 55">
              <a:extLst>
                <a:ext uri="{FF2B5EF4-FFF2-40B4-BE49-F238E27FC236}">
                  <a16:creationId xmlns:a16="http://schemas.microsoft.com/office/drawing/2014/main" id="{A5900944-725C-7654-C67F-EE6CABEC3CE5}"/>
                </a:ext>
              </a:extLst>
            </p:cNvPr>
            <p:cNvSpPr/>
            <p:nvPr/>
          </p:nvSpPr>
          <p:spPr>
            <a:xfrm>
              <a:off x="601663" y="3673538"/>
              <a:ext cx="2105025" cy="932752"/>
            </a:xfrm>
            <a:prstGeom prst="roundRect">
              <a:avLst>
                <a:gd name="adj" fmla="val 980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Autofit/>
            </a:bodyPr>
            <a:lstStyle/>
            <a:p>
              <a:pPr marR="0" algn="ctr" rtl="0">
                <a:spcAft>
                  <a:spcPts val="300"/>
                </a:spcAft>
              </a:pPr>
              <a:endParaRPr lang="en-US" sz="1200" b="0" i="0" u="none" strike="noStrike" baseline="30000">
                <a:solidFill>
                  <a:schemeClr val="tx1"/>
                </a:solidFill>
                <a:latin typeface="Fidelity Sans Lt" panose="020B0303030202020204" pitchFamily="34" charset="0"/>
              </a:endParaRPr>
            </a:p>
          </p:txBody>
        </p:sp>
        <p:sp>
          <p:nvSpPr>
            <p:cNvPr id="57" name="TextBox 56">
              <a:extLst>
                <a:ext uri="{FF2B5EF4-FFF2-40B4-BE49-F238E27FC236}">
                  <a16:creationId xmlns:a16="http://schemas.microsoft.com/office/drawing/2014/main" id="{4D8B714D-2168-0539-AD40-E5FE74A68194}"/>
                </a:ext>
              </a:extLst>
            </p:cNvPr>
            <p:cNvSpPr txBox="1"/>
            <p:nvPr/>
          </p:nvSpPr>
          <p:spPr>
            <a:xfrm>
              <a:off x="591412" y="3803925"/>
              <a:ext cx="2267673" cy="671979"/>
            </a:xfrm>
            <a:prstGeom prst="rect">
              <a:avLst/>
            </a:prstGeom>
            <a:noFill/>
          </p:spPr>
          <p:txBody>
            <a:bodyPr wrap="square" lIns="0" rtlCol="0" anchor="ctr">
              <a:noAutofit/>
            </a:bodyPr>
            <a:lstStyle/>
            <a:p>
              <a:pPr algn="ctr">
                <a:spcAft>
                  <a:spcPts val="200"/>
                </a:spcAft>
              </a:pPr>
              <a:r>
                <a:rPr lang="en-US" sz="1200" b="1" dirty="0"/>
                <a:t>Submit claims by:</a:t>
              </a:r>
            </a:p>
            <a:p>
              <a:pPr algn="ctr">
                <a:spcAft>
                  <a:spcPts val="200"/>
                </a:spcAft>
              </a:pPr>
              <a:r>
                <a:rPr lang="en-US" sz="1600" dirty="0">
                  <a:solidFill>
                    <a:srgbClr val="FF33CC"/>
                  </a:solidFill>
                  <a:latin typeface="+mj-lt"/>
                </a:rPr>
                <a:t>&lt;DATE&gt;</a:t>
              </a:r>
            </a:p>
          </p:txBody>
        </p:sp>
      </p:grpSp>
      <p:grpSp>
        <p:nvGrpSpPr>
          <p:cNvPr id="58" name="Group 57">
            <a:extLst>
              <a:ext uri="{FF2B5EF4-FFF2-40B4-BE49-F238E27FC236}">
                <a16:creationId xmlns:a16="http://schemas.microsoft.com/office/drawing/2014/main" id="{9B64D85D-C40D-1961-B1A6-49676EC663F4}"/>
              </a:ext>
            </a:extLst>
          </p:cNvPr>
          <p:cNvGrpSpPr/>
          <p:nvPr/>
        </p:nvGrpSpPr>
        <p:grpSpPr>
          <a:xfrm>
            <a:off x="5068888" y="3770936"/>
            <a:ext cx="2105025" cy="932752"/>
            <a:chOff x="601663" y="3673538"/>
            <a:chExt cx="2105025" cy="932752"/>
          </a:xfrm>
        </p:grpSpPr>
        <p:sp>
          <p:nvSpPr>
            <p:cNvPr id="59" name="Rectangle: Rounded Corners 58">
              <a:extLst>
                <a:ext uri="{FF2B5EF4-FFF2-40B4-BE49-F238E27FC236}">
                  <a16:creationId xmlns:a16="http://schemas.microsoft.com/office/drawing/2014/main" id="{7D7AAFC9-6F7A-5835-69CA-4C0C28295416}"/>
                </a:ext>
              </a:extLst>
            </p:cNvPr>
            <p:cNvSpPr/>
            <p:nvPr/>
          </p:nvSpPr>
          <p:spPr>
            <a:xfrm>
              <a:off x="601663" y="3673538"/>
              <a:ext cx="2105025" cy="932752"/>
            </a:xfrm>
            <a:prstGeom prst="roundRect">
              <a:avLst>
                <a:gd name="adj" fmla="val 980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Autofit/>
            </a:bodyPr>
            <a:lstStyle/>
            <a:p>
              <a:pPr marR="0" algn="l" rtl="0">
                <a:spcAft>
                  <a:spcPts val="300"/>
                </a:spcAft>
              </a:pPr>
              <a:endParaRPr lang="en-US" sz="1200" b="0" i="0" u="none" strike="noStrike" baseline="30000">
                <a:solidFill>
                  <a:schemeClr val="tx1"/>
                </a:solidFill>
                <a:latin typeface="Fidelity Sans Lt" panose="020B0303030202020204" pitchFamily="34" charset="0"/>
              </a:endParaRPr>
            </a:p>
          </p:txBody>
        </p:sp>
        <p:sp>
          <p:nvSpPr>
            <p:cNvPr id="60" name="TextBox 59">
              <a:extLst>
                <a:ext uri="{FF2B5EF4-FFF2-40B4-BE49-F238E27FC236}">
                  <a16:creationId xmlns:a16="http://schemas.microsoft.com/office/drawing/2014/main" id="{B208F7CC-F3F3-CEF0-D01F-6572236C657F}"/>
                </a:ext>
              </a:extLst>
            </p:cNvPr>
            <p:cNvSpPr txBox="1"/>
            <p:nvPr/>
          </p:nvSpPr>
          <p:spPr>
            <a:xfrm>
              <a:off x="669788" y="3803925"/>
              <a:ext cx="1932543" cy="671979"/>
            </a:xfrm>
            <a:prstGeom prst="rect">
              <a:avLst/>
            </a:prstGeom>
            <a:noFill/>
          </p:spPr>
          <p:txBody>
            <a:bodyPr wrap="square" lIns="0" rtlCol="0" anchor="ctr">
              <a:noAutofit/>
            </a:bodyPr>
            <a:lstStyle/>
            <a:p>
              <a:pPr algn="ctr">
                <a:spcAft>
                  <a:spcPts val="200"/>
                </a:spcAft>
              </a:pPr>
              <a:r>
                <a:rPr lang="en-US" sz="1200" b="1" dirty="0"/>
                <a:t>Submit required substantiation by:</a:t>
              </a:r>
            </a:p>
            <a:p>
              <a:pPr algn="ctr">
                <a:spcAft>
                  <a:spcPts val="200"/>
                </a:spcAft>
              </a:pPr>
              <a:r>
                <a:rPr lang="en-US" sz="1600" dirty="0">
                  <a:latin typeface="+mj-lt"/>
                </a:rPr>
                <a:t> </a:t>
              </a:r>
              <a:r>
                <a:rPr lang="en-US" sz="1600" dirty="0">
                  <a:solidFill>
                    <a:srgbClr val="FF33CC"/>
                  </a:solidFill>
                  <a:latin typeface="+mj-lt"/>
                </a:rPr>
                <a:t>&lt;DATE&gt;</a:t>
              </a:r>
            </a:p>
          </p:txBody>
        </p:sp>
      </p:grpSp>
      <p:grpSp>
        <p:nvGrpSpPr>
          <p:cNvPr id="74" name="Group 73">
            <a:extLst>
              <a:ext uri="{FF2B5EF4-FFF2-40B4-BE49-F238E27FC236}">
                <a16:creationId xmlns:a16="http://schemas.microsoft.com/office/drawing/2014/main" id="{5877196E-5CAF-A4D0-682B-BC938042EEE1}"/>
              </a:ext>
            </a:extLst>
          </p:cNvPr>
          <p:cNvGrpSpPr/>
          <p:nvPr/>
        </p:nvGrpSpPr>
        <p:grpSpPr>
          <a:xfrm>
            <a:off x="601663" y="5717862"/>
            <a:ext cx="6569073" cy="1022748"/>
            <a:chOff x="601663" y="3673538"/>
            <a:chExt cx="3224212" cy="932752"/>
          </a:xfrm>
        </p:grpSpPr>
        <p:sp>
          <p:nvSpPr>
            <p:cNvPr id="75" name="Rectangle: Rounded Corners 74">
              <a:extLst>
                <a:ext uri="{FF2B5EF4-FFF2-40B4-BE49-F238E27FC236}">
                  <a16:creationId xmlns:a16="http://schemas.microsoft.com/office/drawing/2014/main" id="{34E0939A-593F-3872-8150-34D6AB623812}"/>
                </a:ext>
              </a:extLst>
            </p:cNvPr>
            <p:cNvSpPr/>
            <p:nvPr/>
          </p:nvSpPr>
          <p:spPr>
            <a:xfrm>
              <a:off x="601663" y="3673538"/>
              <a:ext cx="3224212" cy="932752"/>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Autofit/>
            </a:bodyPr>
            <a:lstStyle/>
            <a:p>
              <a:pPr marR="0" algn="l" rtl="0">
                <a:spcAft>
                  <a:spcPts val="300"/>
                </a:spcAft>
              </a:pPr>
              <a:endParaRPr lang="en-US" sz="1200" b="0" i="0" u="none" strike="noStrike" baseline="30000">
                <a:solidFill>
                  <a:schemeClr val="tx1"/>
                </a:solidFill>
                <a:latin typeface="Fidelity Sans Lt" panose="020B0303030202020204" pitchFamily="34" charset="0"/>
              </a:endParaRPr>
            </a:p>
          </p:txBody>
        </p:sp>
        <p:sp>
          <p:nvSpPr>
            <p:cNvPr id="76" name="TextBox 75">
              <a:extLst>
                <a:ext uri="{FF2B5EF4-FFF2-40B4-BE49-F238E27FC236}">
                  <a16:creationId xmlns:a16="http://schemas.microsoft.com/office/drawing/2014/main" id="{698C3D82-5A7A-2FEC-F471-49638703A932}"/>
                </a:ext>
              </a:extLst>
            </p:cNvPr>
            <p:cNvSpPr txBox="1"/>
            <p:nvPr/>
          </p:nvSpPr>
          <p:spPr>
            <a:xfrm>
              <a:off x="781223" y="3896258"/>
              <a:ext cx="2891298" cy="487313"/>
            </a:xfrm>
            <a:prstGeom prst="rect">
              <a:avLst/>
            </a:prstGeom>
            <a:noFill/>
          </p:spPr>
          <p:txBody>
            <a:bodyPr wrap="square" lIns="0" rtlCol="0" anchor="ctr">
              <a:noAutofit/>
            </a:bodyPr>
            <a:lstStyle/>
            <a:p>
              <a:pPr>
                <a:spcAft>
                  <a:spcPts val="200"/>
                </a:spcAft>
              </a:pPr>
              <a:r>
                <a:rPr lang="en-US" sz="1400" dirty="0">
                  <a:latin typeface="+mj-lt"/>
                </a:rPr>
                <a:t>Per the Internal Revenue Service, a receipt is required to verify that the purchase was a for a qualified expense, even those made using a debit card.</a:t>
              </a:r>
            </a:p>
          </p:txBody>
        </p:sp>
      </p:grpSp>
      <p:sp>
        <p:nvSpPr>
          <p:cNvPr id="86" name="TextBox 85">
            <a:extLst>
              <a:ext uri="{FF2B5EF4-FFF2-40B4-BE49-F238E27FC236}">
                <a16:creationId xmlns:a16="http://schemas.microsoft.com/office/drawing/2014/main" id="{326111A2-2B3D-ED9C-285F-4108F78CF113}"/>
              </a:ext>
            </a:extLst>
          </p:cNvPr>
          <p:cNvSpPr txBox="1"/>
          <p:nvPr/>
        </p:nvSpPr>
        <p:spPr>
          <a:xfrm>
            <a:off x="601826" y="8250301"/>
            <a:ext cx="6541678" cy="584775"/>
          </a:xfrm>
          <a:prstGeom prst="rect">
            <a:avLst/>
          </a:prstGeom>
          <a:noFill/>
        </p:spPr>
        <p:txBody>
          <a:bodyPr wrap="square" lIns="0" rIns="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spcAft>
                <a:spcPts val="600"/>
              </a:spcAft>
            </a:pPr>
            <a:r>
              <a:rPr lang="en-US" dirty="0">
                <a:solidFill>
                  <a:schemeClr val="accent1"/>
                </a:solidFill>
                <a:latin typeface="+mn-lt"/>
              </a:rPr>
              <a:t>If you have additional questions, please contact a Flexible Spending and Reimbursement Accounts services specialist at: </a:t>
            </a:r>
            <a:r>
              <a:rPr lang="en-US" b="1" dirty="0">
                <a:solidFill>
                  <a:srgbClr val="FF33CC"/>
                </a:solidFill>
                <a:latin typeface="+mn-lt"/>
              </a:rPr>
              <a:t>XXX-XXX-XXXX.</a:t>
            </a:r>
            <a:endParaRPr lang="en-GB" sz="1100" b="1" dirty="0">
              <a:solidFill>
                <a:srgbClr val="FF33CC"/>
              </a:solidFill>
              <a:latin typeface="+mn-lt"/>
            </a:endParaRPr>
          </a:p>
        </p:txBody>
      </p:sp>
      <p:pic>
        <p:nvPicPr>
          <p:cNvPr id="88" name="Graphic 87">
            <a:extLst>
              <a:ext uri="{FF2B5EF4-FFF2-40B4-BE49-F238E27FC236}">
                <a16:creationId xmlns:a16="http://schemas.microsoft.com/office/drawing/2014/main" id="{03667B4A-1C9E-A16C-9237-5F05CC5C5E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24810" y="9560563"/>
            <a:ext cx="1245926" cy="266984"/>
          </a:xfrm>
          <a:prstGeom prst="rect">
            <a:avLst/>
          </a:prstGeom>
        </p:spPr>
      </p:pic>
      <p:pic>
        <p:nvPicPr>
          <p:cNvPr id="7" name="Picture 6">
            <a:extLst>
              <a:ext uri="{FF2B5EF4-FFF2-40B4-BE49-F238E27FC236}">
                <a16:creationId xmlns:a16="http://schemas.microsoft.com/office/drawing/2014/main" id="{C3D14320-2DAF-A3B2-8462-68561B865DC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8490" r="15754" b="7263"/>
          <a:stretch/>
        </p:blipFill>
        <p:spPr>
          <a:xfrm>
            <a:off x="5051892" y="0"/>
            <a:ext cx="2720508" cy="2221200"/>
          </a:xfrm>
          <a:custGeom>
            <a:avLst/>
            <a:gdLst>
              <a:gd name="connsiteX0" fmla="*/ 993221 w 3025938"/>
              <a:gd name="connsiteY0" fmla="*/ 0 h 2221200"/>
              <a:gd name="connsiteX1" fmla="*/ 3025938 w 3025938"/>
              <a:gd name="connsiteY1" fmla="*/ 0 h 2221200"/>
              <a:gd name="connsiteX2" fmla="*/ 3025938 w 3025938"/>
              <a:gd name="connsiteY2" fmla="*/ 2221200 h 2221200"/>
              <a:gd name="connsiteX3" fmla="*/ 0 w 3025938"/>
              <a:gd name="connsiteY3" fmla="*/ 2221200 h 2221200"/>
            </a:gdLst>
            <a:ahLst/>
            <a:cxnLst>
              <a:cxn ang="0">
                <a:pos x="connsiteX0" y="connsiteY0"/>
              </a:cxn>
              <a:cxn ang="0">
                <a:pos x="connsiteX1" y="connsiteY1"/>
              </a:cxn>
              <a:cxn ang="0">
                <a:pos x="connsiteX2" y="connsiteY2"/>
              </a:cxn>
              <a:cxn ang="0">
                <a:pos x="connsiteX3" y="connsiteY3"/>
              </a:cxn>
            </a:cxnLst>
            <a:rect l="l" t="t" r="r" b="b"/>
            <a:pathLst>
              <a:path w="3025938" h="2221200">
                <a:moveTo>
                  <a:pt x="993221" y="0"/>
                </a:moveTo>
                <a:lnTo>
                  <a:pt x="3025938" y="0"/>
                </a:lnTo>
                <a:lnTo>
                  <a:pt x="3025938" y="2221200"/>
                </a:lnTo>
                <a:lnTo>
                  <a:pt x="0" y="2221200"/>
                </a:lnTo>
                <a:close/>
              </a:path>
            </a:pathLst>
          </a:custGeom>
        </p:spPr>
      </p:pic>
      <p:sp>
        <p:nvSpPr>
          <p:cNvPr id="2" name="TextBox 1">
            <a:extLst>
              <a:ext uri="{FF2B5EF4-FFF2-40B4-BE49-F238E27FC236}">
                <a16:creationId xmlns:a16="http://schemas.microsoft.com/office/drawing/2014/main" id="{270B6467-CFBE-B577-4639-49B397CECCFD}"/>
              </a:ext>
            </a:extLst>
          </p:cNvPr>
          <p:cNvSpPr txBox="1"/>
          <p:nvPr/>
        </p:nvSpPr>
        <p:spPr>
          <a:xfrm>
            <a:off x="601663" y="6929281"/>
            <a:ext cx="2896486" cy="338554"/>
          </a:xfrm>
          <a:prstGeom prst="rect">
            <a:avLst/>
          </a:prstGeom>
          <a:noFill/>
        </p:spPr>
        <p:txBody>
          <a:bodyPr wrap="square" lIns="0" rtlCol="0">
            <a:spAutoFit/>
          </a:bodyPr>
          <a:lstStyle/>
          <a:p>
            <a:r>
              <a:rPr lang="en-CA" sz="1600" spc="-10" dirty="0">
                <a:solidFill>
                  <a:srgbClr val="FF33CC"/>
                </a:solidFill>
                <a:latin typeface="+mj-lt"/>
              </a:rPr>
              <a:t>Additional information</a:t>
            </a:r>
          </a:p>
        </p:txBody>
      </p:sp>
      <p:sp>
        <p:nvSpPr>
          <p:cNvPr id="5" name="TextBox 4">
            <a:extLst>
              <a:ext uri="{FF2B5EF4-FFF2-40B4-BE49-F238E27FC236}">
                <a16:creationId xmlns:a16="http://schemas.microsoft.com/office/drawing/2014/main" id="{94B5C7FD-7F8E-FD42-6489-E5BAB3AACBE5}"/>
              </a:ext>
            </a:extLst>
          </p:cNvPr>
          <p:cNvSpPr txBox="1"/>
          <p:nvPr/>
        </p:nvSpPr>
        <p:spPr>
          <a:xfrm>
            <a:off x="601663" y="7384591"/>
            <a:ext cx="6726600" cy="534331"/>
          </a:xfrm>
          <a:prstGeom prst="rect">
            <a:avLst/>
          </a:prstGeom>
          <a:noFill/>
        </p:spPr>
        <p:txBody>
          <a:bodyPr wrap="square" lIns="0" rtlCol="0" anchor="ctr">
            <a:noAutofit/>
          </a:bodyPr>
          <a:lstStyle/>
          <a:p>
            <a:pPr>
              <a:spcAft>
                <a:spcPts val="200"/>
              </a:spcAft>
            </a:pPr>
            <a:r>
              <a:rPr lang="en-US" sz="1400" spc="-10" dirty="0">
                <a:solidFill>
                  <a:srgbClr val="FF33CC"/>
                </a:solidFill>
                <a:latin typeface="+mj-lt"/>
              </a:rPr>
              <a:t>&lt;&lt;Employer Name&gt; allows you to carryover up to $&lt;amount&gt; of unused funds for &lt;plan names&gt; into the next plan year.&gt;</a:t>
            </a:r>
          </a:p>
        </p:txBody>
      </p:sp>
      <p:sp>
        <p:nvSpPr>
          <p:cNvPr id="3" name="TextBox 2">
            <a:extLst>
              <a:ext uri="{FF2B5EF4-FFF2-40B4-BE49-F238E27FC236}">
                <a16:creationId xmlns:a16="http://schemas.microsoft.com/office/drawing/2014/main" id="{EB2F67CD-7447-BDBC-2CB2-AEA91B04BAFE}"/>
              </a:ext>
            </a:extLst>
          </p:cNvPr>
          <p:cNvSpPr txBox="1"/>
          <p:nvPr/>
        </p:nvSpPr>
        <p:spPr>
          <a:xfrm>
            <a:off x="475203" y="9370889"/>
            <a:ext cx="6979520" cy="646331"/>
          </a:xfrm>
          <a:prstGeom prst="rect">
            <a:avLst/>
          </a:prstGeom>
          <a:noFill/>
        </p:spPr>
        <p:txBody>
          <a:bodyPr wrap="square">
            <a:spAutoFit/>
          </a:bodyPr>
          <a:lstStyle/>
          <a:p>
            <a:pPr marR="87770" algn="l">
              <a:lnSpc>
                <a:spcPct val="100000"/>
              </a:lnSpc>
            </a:pPr>
            <a:endParaRPr lang="en-US" sz="900" b="0" i="0" u="none" strike="noStrike" baseline="0" dirty="0">
              <a:latin typeface="Calibri" panose="020F0502020204030204" pitchFamily="34" charset="0"/>
            </a:endParaRPr>
          </a:p>
          <a:p>
            <a:pPr marR="60390">
              <a:lnSpc>
                <a:spcPct val="100000"/>
              </a:lnSpc>
            </a:pPr>
            <a:r>
              <a:rPr lang="en-US" sz="900" dirty="0">
                <a:latin typeface="Calibri" panose="020F0502020204030204" pitchFamily="34" charset="0"/>
              </a:rPr>
              <a:t>Fidelity Workplace Services LLC,  245 Summer Street, Boston, MA 02210</a:t>
            </a:r>
          </a:p>
          <a:p>
            <a:pPr marR="60390">
              <a:lnSpc>
                <a:spcPct val="100000"/>
              </a:lnSpc>
            </a:pPr>
            <a:r>
              <a:rPr lang="en-GB" sz="900" dirty="0">
                <a:latin typeface="Calibri" panose="020F0502020204030204" pitchFamily="34" charset="0"/>
              </a:rPr>
              <a:t>© 2024 FMR LLC. All rights reserved.</a:t>
            </a:r>
          </a:p>
          <a:p>
            <a:pPr marR="60390">
              <a:lnSpc>
                <a:spcPct val="100000"/>
              </a:lnSpc>
            </a:pPr>
            <a:r>
              <a:rPr lang="en-US" sz="900" dirty="0">
                <a:latin typeface="Calibri" panose="020F0502020204030204" pitchFamily="34" charset="0"/>
              </a:rPr>
              <a:t>1170005.1.0</a:t>
            </a:r>
          </a:p>
        </p:txBody>
      </p:sp>
    </p:spTree>
    <p:extLst>
      <p:ext uri="{BB962C8B-B14F-4D97-AF65-F5344CB8AC3E}">
        <p14:creationId xmlns:p14="http://schemas.microsoft.com/office/powerpoint/2010/main" val="4281100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F0CB93-2C1E-9DE7-1A66-CB8B4F1E5616}"/>
              </a:ext>
            </a:extLst>
          </p:cNvPr>
          <p:cNvSpPr/>
          <p:nvPr/>
        </p:nvSpPr>
        <p:spPr>
          <a:xfrm>
            <a:off x="0" y="2210540"/>
            <a:ext cx="7772400" cy="78478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F93A17-2581-E8B9-53FA-869AC61B4D90}"/>
              </a:ext>
            </a:extLst>
          </p:cNvPr>
          <p:cNvSpPr>
            <a:spLocks noGrp="1"/>
          </p:cNvSpPr>
          <p:nvPr>
            <p:ph type="title"/>
          </p:nvPr>
        </p:nvSpPr>
        <p:spPr>
          <a:xfrm>
            <a:off x="571697" y="0"/>
            <a:ext cx="6730056" cy="1341806"/>
          </a:xfrm>
        </p:spPr>
        <p:txBody>
          <a:bodyPr/>
          <a:lstStyle/>
          <a:p>
            <a:r>
              <a:rPr lang="en-US" dirty="0"/>
              <a:t>(Optional) Email to employees</a:t>
            </a:r>
            <a:endParaRPr lang="en-GB" dirty="0"/>
          </a:p>
        </p:txBody>
      </p:sp>
      <p:sp>
        <p:nvSpPr>
          <p:cNvPr id="5" name="Slide Number Placeholder 4">
            <a:extLst>
              <a:ext uri="{FF2B5EF4-FFF2-40B4-BE49-F238E27FC236}">
                <a16:creationId xmlns:a16="http://schemas.microsoft.com/office/drawing/2014/main" id="{2C5D4BC3-EEED-688C-72A7-7C14BAA44CFE}"/>
              </a:ext>
            </a:extLst>
          </p:cNvPr>
          <p:cNvSpPr>
            <a:spLocks noGrp="1"/>
          </p:cNvSpPr>
          <p:nvPr>
            <p:ph type="sldNum" sz="quarter" idx="12"/>
          </p:nvPr>
        </p:nvSpPr>
        <p:spPr/>
        <p:txBody>
          <a:bodyPr/>
          <a:lstStyle/>
          <a:p>
            <a:fld id="{05BFBC55-CFB3-E64F-8BCC-34A4E1FBD227}" type="slidenum">
              <a:rPr lang="en-US" smtClean="0"/>
              <a:pPr/>
              <a:t>3</a:t>
            </a:fld>
            <a:endParaRPr lang="en-US"/>
          </a:p>
        </p:txBody>
      </p:sp>
      <p:sp>
        <p:nvSpPr>
          <p:cNvPr id="7" name="Rectangle 6">
            <a:extLst>
              <a:ext uri="{FF2B5EF4-FFF2-40B4-BE49-F238E27FC236}">
                <a16:creationId xmlns:a16="http://schemas.microsoft.com/office/drawing/2014/main" id="{3FE3000F-9133-AAC2-A8F1-B29D93B7D187}"/>
              </a:ext>
            </a:extLst>
          </p:cNvPr>
          <p:cNvSpPr/>
          <p:nvPr/>
        </p:nvSpPr>
        <p:spPr>
          <a:xfrm>
            <a:off x="571500" y="2728570"/>
            <a:ext cx="6979520" cy="4601260"/>
          </a:xfrm>
          <a:prstGeom prst="rect">
            <a:avLst/>
          </a:prstGeom>
        </p:spPr>
        <p:txBody>
          <a:bodyPr wrap="square" lIns="0" tIns="0" rIns="0" bIns="0" anchor="t">
            <a:spAutoFit/>
          </a:bodyPr>
          <a:lstStyle/>
          <a:p>
            <a:pPr>
              <a:spcAft>
                <a:spcPts val="800"/>
              </a:spcAft>
            </a:pPr>
            <a:r>
              <a:rPr lang="en-GB" sz="1400" spc="-10" dirty="0">
                <a:latin typeface="+mj-lt"/>
              </a:rPr>
              <a:t>Flexible Spending and Reimbursement Accounts – Claims Filing Deadline</a:t>
            </a:r>
          </a:p>
          <a:p>
            <a:pPr>
              <a:spcAft>
                <a:spcPts val="800"/>
              </a:spcAft>
            </a:pPr>
            <a:endParaRPr lang="en-GB" sz="1400" spc="-10" dirty="0">
              <a:latin typeface="+mj-lt"/>
            </a:endParaRPr>
          </a:p>
          <a:p>
            <a:pPr>
              <a:spcAft>
                <a:spcPts val="800"/>
              </a:spcAft>
            </a:pPr>
            <a:r>
              <a:rPr lang="en-GB" sz="1400" spc="-10" dirty="0">
                <a:latin typeface="+mj-lt"/>
              </a:rPr>
              <a:t>As we approach year-end, please remember to check the balance of your flexible spending accounts on </a:t>
            </a:r>
            <a:r>
              <a:rPr lang="en-GB" sz="1400" spc="-10" dirty="0" err="1">
                <a:latin typeface="+mj-lt"/>
                <a:hlinkClick r:id="rId2"/>
              </a:rPr>
              <a:t>NetBenefits</a:t>
            </a:r>
            <a:r>
              <a:rPr lang="en-GB" sz="1400" spc="-10" dirty="0">
                <a:latin typeface="+mj-lt"/>
                <a:hlinkClick r:id="rId2"/>
              </a:rPr>
              <a:t>.</a:t>
            </a:r>
            <a:r>
              <a:rPr lang="en-GB" sz="1400" spc="-10" dirty="0">
                <a:latin typeface="+mj-lt"/>
              </a:rPr>
              <a:t>  After logging in, select “Flexible spending and reimbursement accounts” to view your balance.  You can also select the “Message </a:t>
            </a:r>
            <a:r>
              <a:rPr lang="en-GB" sz="1400" spc="-10" dirty="0" err="1">
                <a:latin typeface="+mj-lt"/>
              </a:rPr>
              <a:t>Center</a:t>
            </a:r>
            <a:r>
              <a:rPr lang="en-GB" sz="1400" spc="-10" dirty="0">
                <a:latin typeface="+mj-lt"/>
              </a:rPr>
              <a:t>,” under “Manage Account,” if you want to view more details.</a:t>
            </a:r>
          </a:p>
          <a:p>
            <a:pPr>
              <a:spcAft>
                <a:spcPts val="800"/>
              </a:spcAft>
            </a:pPr>
            <a:r>
              <a:rPr lang="en-GB" sz="1400" spc="-10" dirty="0">
                <a:latin typeface="+mj-lt"/>
              </a:rPr>
              <a:t>As a reminder, you need to incur your qualified medical expenses by </a:t>
            </a:r>
            <a:r>
              <a:rPr lang="en-GB" sz="1400" spc="-10" dirty="0">
                <a:solidFill>
                  <a:srgbClr val="FF33CC"/>
                </a:solidFill>
                <a:latin typeface="+mj-lt"/>
              </a:rPr>
              <a:t>&lt;date&gt;.  &lt;Since there is a grace period, you have until &lt;date&gt;&gt;. &lt;However, you can carryover up to $&lt;amount&gt; of unused funds into the next plan year&gt;.</a:t>
            </a:r>
          </a:p>
          <a:p>
            <a:pPr>
              <a:spcAft>
                <a:spcPts val="800"/>
              </a:spcAft>
            </a:pPr>
            <a:endParaRPr lang="en-GB" sz="1400" spc="-10" dirty="0">
              <a:solidFill>
                <a:srgbClr val="FF33CC"/>
              </a:solidFill>
              <a:latin typeface="+mj-lt"/>
            </a:endParaRPr>
          </a:p>
          <a:p>
            <a:pPr>
              <a:spcAft>
                <a:spcPts val="600"/>
              </a:spcAft>
            </a:pPr>
            <a:r>
              <a:rPr lang="en-US" sz="1400" spc="-10" dirty="0">
                <a:latin typeface="+mj-lt"/>
              </a:rPr>
              <a:t>If you have additional questions, please contact a Flexible Spending and Reimbursement Accounts services specialist at: </a:t>
            </a:r>
            <a:r>
              <a:rPr lang="en-US" sz="1400" spc="-10" dirty="0">
                <a:solidFill>
                  <a:srgbClr val="FF33CC"/>
                </a:solidFill>
                <a:latin typeface="+mj-lt"/>
              </a:rPr>
              <a:t>XXX-XXX-XXXX.</a:t>
            </a:r>
            <a:endParaRPr lang="en-GB" sz="1400" spc="-10" dirty="0">
              <a:solidFill>
                <a:srgbClr val="FF33CC"/>
              </a:solidFill>
              <a:latin typeface="+mj-lt"/>
            </a:endParaRPr>
          </a:p>
          <a:p>
            <a:pPr>
              <a:spcAft>
                <a:spcPts val="800"/>
              </a:spcAft>
            </a:pPr>
            <a:endParaRPr lang="en-GB" sz="1400" spc="-10" dirty="0">
              <a:solidFill>
                <a:srgbClr val="FF33CC"/>
              </a:solidFill>
              <a:latin typeface="+mj-lt"/>
            </a:endParaRPr>
          </a:p>
          <a:p>
            <a:pPr>
              <a:spcAft>
                <a:spcPts val="800"/>
              </a:spcAft>
            </a:pPr>
            <a:endParaRPr lang="en-GB" sz="1400" spc="-10" dirty="0">
              <a:solidFill>
                <a:srgbClr val="FF33CC"/>
              </a:solidFill>
              <a:latin typeface="+mj-lt"/>
            </a:endParaRPr>
          </a:p>
          <a:p>
            <a:pPr>
              <a:spcAft>
                <a:spcPts val="800"/>
              </a:spcAft>
            </a:pPr>
            <a:endParaRPr lang="en-GB" sz="1400" spc="-10" dirty="0">
              <a:solidFill>
                <a:srgbClr val="FF33CC"/>
              </a:solidFill>
              <a:latin typeface="+mj-lt"/>
            </a:endParaRPr>
          </a:p>
          <a:p>
            <a:pPr>
              <a:spcAft>
                <a:spcPts val="800"/>
              </a:spcAft>
            </a:pPr>
            <a:endParaRPr lang="en-GB" sz="1200" spc="-10" dirty="0">
              <a:latin typeface="+mj-lt"/>
            </a:endParaRPr>
          </a:p>
          <a:p>
            <a:pPr>
              <a:spcAft>
                <a:spcPts val="800"/>
              </a:spcAft>
            </a:pPr>
            <a:endParaRPr lang="en-US" sz="1200" spc="-10" dirty="0">
              <a:latin typeface="+mj-lt"/>
            </a:endParaRPr>
          </a:p>
        </p:txBody>
      </p:sp>
      <p:sp>
        <p:nvSpPr>
          <p:cNvPr id="3" name="TextBox 2">
            <a:extLst>
              <a:ext uri="{FF2B5EF4-FFF2-40B4-BE49-F238E27FC236}">
                <a16:creationId xmlns:a16="http://schemas.microsoft.com/office/drawing/2014/main" id="{40868E6C-213A-F058-0876-F99D3A4DEE8D}"/>
              </a:ext>
            </a:extLst>
          </p:cNvPr>
          <p:cNvSpPr txBox="1"/>
          <p:nvPr/>
        </p:nvSpPr>
        <p:spPr>
          <a:xfrm>
            <a:off x="571500" y="1479490"/>
            <a:ext cx="6541678" cy="584775"/>
          </a:xfrm>
          <a:prstGeom prst="rect">
            <a:avLst/>
          </a:prstGeom>
          <a:noFill/>
        </p:spPr>
        <p:txBody>
          <a:bodyPr wrap="square" lIns="0" rIns="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spcAft>
                <a:spcPts val="600"/>
              </a:spcAft>
            </a:pPr>
            <a:r>
              <a:rPr lang="da-DK" dirty="0">
                <a:solidFill>
                  <a:schemeClr val="tx1"/>
                </a:solidFill>
              </a:rPr>
              <a:t>Simply copy + paste the content below to email your employees about the final filing date</a:t>
            </a:r>
            <a:endParaRPr lang="en-GB" sz="1100" dirty="0">
              <a:solidFill>
                <a:schemeClr val="tx1"/>
              </a:solidFill>
            </a:endParaRPr>
          </a:p>
        </p:txBody>
      </p:sp>
      <p:sp>
        <p:nvSpPr>
          <p:cNvPr id="6" name="TextBox 5">
            <a:extLst>
              <a:ext uri="{FF2B5EF4-FFF2-40B4-BE49-F238E27FC236}">
                <a16:creationId xmlns:a16="http://schemas.microsoft.com/office/drawing/2014/main" id="{661C3507-D872-BC86-DA98-03D1134B6A17}"/>
              </a:ext>
            </a:extLst>
          </p:cNvPr>
          <p:cNvSpPr txBox="1"/>
          <p:nvPr/>
        </p:nvSpPr>
        <p:spPr>
          <a:xfrm>
            <a:off x="438411" y="9376609"/>
            <a:ext cx="6979520" cy="646331"/>
          </a:xfrm>
          <a:prstGeom prst="rect">
            <a:avLst/>
          </a:prstGeom>
          <a:noFill/>
        </p:spPr>
        <p:txBody>
          <a:bodyPr wrap="square">
            <a:spAutoFit/>
          </a:bodyPr>
          <a:lstStyle/>
          <a:p>
            <a:pPr marR="87770" algn="l">
              <a:lnSpc>
                <a:spcPct val="100000"/>
              </a:lnSpc>
            </a:pPr>
            <a:endParaRPr lang="en-US" sz="900" b="0" i="0" u="none" strike="noStrike" baseline="0" dirty="0">
              <a:latin typeface="Calibri" panose="020F0502020204030204" pitchFamily="34" charset="0"/>
            </a:endParaRPr>
          </a:p>
          <a:p>
            <a:pPr marR="60390">
              <a:lnSpc>
                <a:spcPct val="100000"/>
              </a:lnSpc>
            </a:pPr>
            <a:r>
              <a:rPr lang="en-US" sz="900" dirty="0">
                <a:latin typeface="Calibri" panose="020F0502020204030204" pitchFamily="34" charset="0"/>
              </a:rPr>
              <a:t>Fidelity Workplace Services LLC,  245 Summer Street, Boston, MA 02210</a:t>
            </a:r>
          </a:p>
          <a:p>
            <a:pPr marR="60390">
              <a:lnSpc>
                <a:spcPct val="100000"/>
              </a:lnSpc>
            </a:pPr>
            <a:r>
              <a:rPr lang="en-GB" sz="900" dirty="0">
                <a:latin typeface="Calibri" panose="020F0502020204030204" pitchFamily="34" charset="0"/>
              </a:rPr>
              <a:t>© 2024 FMR LLC. All rights reserved.</a:t>
            </a:r>
          </a:p>
          <a:p>
            <a:pPr marR="60390">
              <a:lnSpc>
                <a:spcPct val="100000"/>
              </a:lnSpc>
            </a:pPr>
            <a:r>
              <a:rPr lang="en-US" sz="900" dirty="0">
                <a:latin typeface="Calibri" panose="020F0502020204030204" pitchFamily="34" charset="0"/>
              </a:rPr>
              <a:t>1170005.1.0</a:t>
            </a:r>
          </a:p>
        </p:txBody>
      </p:sp>
    </p:spTree>
    <p:extLst>
      <p:ext uri="{BB962C8B-B14F-4D97-AF65-F5344CB8AC3E}">
        <p14:creationId xmlns:p14="http://schemas.microsoft.com/office/powerpoint/2010/main" val="469240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5_Custom Design">
  <a:themeElements>
    <a:clrScheme name="Fid_Health_New">
      <a:dk1>
        <a:srgbClr val="000000"/>
      </a:dk1>
      <a:lt1>
        <a:srgbClr val="FFFFFF"/>
      </a:lt1>
      <a:dk2>
        <a:srgbClr val="333F48"/>
      </a:dk2>
      <a:lt2>
        <a:srgbClr val="E6E7E5"/>
      </a:lt2>
      <a:accent1>
        <a:srgbClr val="368727"/>
      </a:accent1>
      <a:accent2>
        <a:srgbClr val="04547C"/>
      </a:accent2>
      <a:accent3>
        <a:srgbClr val="5B2C8F"/>
      </a:accent3>
      <a:accent4>
        <a:srgbClr val="6ABF4B"/>
      </a:accent4>
      <a:accent5>
        <a:srgbClr val="118741"/>
      </a:accent5>
      <a:accent6>
        <a:srgbClr val="298FC2"/>
      </a:accent6>
      <a:hlink>
        <a:srgbClr val="005670"/>
      </a:hlink>
      <a:folHlink>
        <a:srgbClr val="005670"/>
      </a:folHlink>
    </a:clrScheme>
    <a:fontScheme name="Custom 5">
      <a:majorFont>
        <a:latin typeface="Fidelity Sans Lt"/>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I Toolkit 2020 12" id="{CA6EDCEE-30F5-594D-9E99-1B40823DC14A}" vid="{6779C9BB-55FA-DD4E-AD82-B6087B9E28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item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xml><?xml version="1.0" encoding="utf-8"?>
<p:properties xmlns:p="http://schemas.microsoft.com/office/2006/metadata/properties" xmlns:xsi="http://www.w3.org/2001/XMLSchema-instance" xmlns:pc="http://schemas.microsoft.com/office/infopath/2007/PartnerControls">
  <documentManagement>
    <_activity xmlns="d1e50fab-af46-459d-8f58-ea99a8480cae" xsi:nil="true"/>
  </documentManagement>
</p:properties>
</file>

<file path=customXml/item3.xml><?xml version="1.0" encoding="utf-8"?>
<ContentId CID="S000000000032561"/>
</file>

<file path=customXml/item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5.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7.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8.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9.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1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1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1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3.xml><?xml version="1.0" encoding="utf-8"?>
<ct:contentTypeSchema xmlns:ct="http://schemas.microsoft.com/office/2006/metadata/contentType" xmlns:ma="http://schemas.microsoft.com/office/2006/metadata/properties/metaAttributes" ct:_="" ma:_="" ma:contentTypeName="Document" ma:contentTypeID="0x01010026325F77145AF54EB50E40AA2D188EAC" ma:contentTypeVersion="16" ma:contentTypeDescription="Create a new document." ma:contentTypeScope="" ma:versionID="a6e178e1bc53dc5fe6c47f15e5d0eb5e">
  <xsd:schema xmlns:xsd="http://www.w3.org/2001/XMLSchema" xmlns:xs="http://www.w3.org/2001/XMLSchema" xmlns:p="http://schemas.microsoft.com/office/2006/metadata/properties" xmlns:ns3="d1e50fab-af46-459d-8f58-ea99a8480cae" xmlns:ns4="4e6b11a1-65d5-49c2-8370-2138282c0b43" targetNamespace="http://schemas.microsoft.com/office/2006/metadata/properties" ma:root="true" ma:fieldsID="35e8c036b3bb8c001377ac88d1b72b50" ns3:_="" ns4:_="">
    <xsd:import namespace="d1e50fab-af46-459d-8f58-ea99a8480cae"/>
    <xsd:import namespace="4e6b11a1-65d5-49c2-8370-2138282c0b4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LengthInSeconds"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e50fab-af46-459d-8f58-ea99a8480c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6b11a1-65d5-49c2-8370-2138282c0b4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4.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5.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16.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17.xml><?xml version="1.0" encoding="utf-8"?>
<?mso-contentType ?>
<FormTemplates xmlns="http://schemas.microsoft.com/sharepoint/v3/contenttype/forms">
  <Display>DocumentLibraryForm</Display>
  <Edit>DocumentLibraryForm</Edit>
  <New>DocumentLibraryForm</New>
</FormTemplates>
</file>

<file path=customXml/item18.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19.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0.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21.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22.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23.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4.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25.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2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7.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8.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29.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3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1.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32.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Props1.xml><?xml version="1.0" encoding="utf-8"?>
<ds:datastoreItem xmlns:ds="http://schemas.openxmlformats.org/officeDocument/2006/customXml" ds:itemID="{4066DB02-B7F3-4889-87F9-060734500A35}">
  <ds:schemaRefs>
    <ds:schemaRef ds:uri="Strauss.PersonalizationDefinition"/>
  </ds:schemaRefs>
</ds:datastoreItem>
</file>

<file path=customXml/itemProps2.xml><?xml version="1.0" encoding="utf-8"?>
<ds:datastoreItem xmlns:ds="http://schemas.openxmlformats.org/officeDocument/2006/customXml" ds:itemID="{C34A3F63-274B-466A-9488-742EA82CEEEA}">
  <ds:schemaRefs>
    <ds:schemaRef ds:uri="http://purl.org/dc/elements/1.1/"/>
    <ds:schemaRef ds:uri="http://schemas.microsoft.com/office/2006/metadata/properties"/>
    <ds:schemaRef ds:uri="http://purl.org/dc/terms/"/>
    <ds:schemaRef ds:uri="4e6b11a1-65d5-49c2-8370-2138282c0b43"/>
    <ds:schemaRef ds:uri="http://schemas.microsoft.com/office/2006/documentManagement/types"/>
    <ds:schemaRef ds:uri="http://schemas.microsoft.com/office/infopath/2007/PartnerControls"/>
    <ds:schemaRef ds:uri="http://schemas.openxmlformats.org/package/2006/metadata/core-properties"/>
    <ds:schemaRef ds:uri="d1e50fab-af46-459d-8f58-ea99a8480cae"/>
    <ds:schemaRef ds:uri="http://www.w3.org/XML/1998/namespace"/>
    <ds:schemaRef ds:uri="http://purl.org/dc/dcmitype/"/>
  </ds:schemaRefs>
</ds:datastoreItem>
</file>

<file path=customXml/itemProps3.xml><?xml version="1.0" encoding="utf-8"?>
<ds:datastoreItem xmlns:ds="http://schemas.openxmlformats.org/officeDocument/2006/customXml" ds:itemID="{8EAC62B8-1BFA-433F-9D21-213840872CBC}">
  <ds:schemaRefs/>
</ds:datastoreItem>
</file>

<file path=customXml/itemProps4.xml><?xml version="1.0" encoding="utf-8"?>
<ds:datastoreItem xmlns:ds="http://schemas.openxmlformats.org/officeDocument/2006/customXml" ds:itemID="{552B32B4-3A8A-4CBF-A156-DC812FA9F4B7}">
  <ds:schemaRefs>
    <ds:schemaRef ds:uri="Strauss.PersonalizationDefinition"/>
  </ds:schemaRefs>
</ds:datastoreItem>
</file>

<file path=customXml/itemProps5.xml><?xml version="1.0" encoding="utf-8"?>
<ds:datastoreItem xmlns:ds="http://schemas.openxmlformats.org/officeDocument/2006/customXml" ds:itemID="{7DE8F783-3851-4D2D-9884-8F91806D8BE4}">
  <ds:schemaRefs>
    <ds:schemaRef ds:uri="Strauss.PersonalizationDefinition"/>
  </ds:schemaRefs>
</ds:datastoreItem>
</file>

<file path=customXml/itemProps6.xml><?xml version="1.0" encoding="utf-8"?>
<ds:datastoreItem xmlns:ds="http://schemas.openxmlformats.org/officeDocument/2006/customXml" ds:itemID="{FD48E768-29FC-451B-8EC8-07E5EC996AB6}">
  <ds:schemaRefs>
    <ds:schemaRef ds:uri="Strauss.PersonalizationDefinition"/>
  </ds:schemaRefs>
</ds:datastoreItem>
</file>

<file path=customXml/itemProps7.xml><?xml version="1.0" encoding="utf-8"?>
<ds:datastoreItem xmlns:ds="http://schemas.openxmlformats.org/officeDocument/2006/customXml" ds:itemID="{51FE2C53-9050-4ACA-B9BE-C14572C95758}">
  <ds:schemaRefs>
    <ds:schemaRef ds:uri="Strauss.PersonalizationDefinition"/>
  </ds:schemaRefs>
</ds:datastoreItem>
</file>

<file path=customXml/itemProps8.xml><?xml version="1.0" encoding="utf-8"?>
<ds:datastoreItem xmlns:ds="http://schemas.openxmlformats.org/officeDocument/2006/customXml" ds:itemID="{090A40F6-B7D9-4224-BF51-DD8DD480C409}">
  <ds:schemaRefs>
    <ds:schemaRef ds:uri="Strauss.PersonalizationDefinition"/>
  </ds:schemaRefs>
</ds:datastoreItem>
</file>

<file path=customXml/itemProps9.xml><?xml version="1.0" encoding="utf-8"?>
<ds:datastoreItem xmlns:ds="http://schemas.openxmlformats.org/officeDocument/2006/customXml" ds:itemID="{A21F3D8D-8DBA-4C7A-AB4D-1453567364BD}">
  <ds:schemaRefs>
    <ds:schemaRef ds:uri="Strauss.PersonalizationDefinition"/>
  </ds:schemaRefs>
</ds:datastoreItem>
</file>

<file path=customXml/itemProps10.xml><?xml version="1.0" encoding="utf-8"?>
<ds:datastoreItem xmlns:ds="http://schemas.openxmlformats.org/officeDocument/2006/customXml" ds:itemID="{B1B3A2C9-40B9-448E-AE52-C77AE071C428}">
  <ds:schemaRefs>
    <ds:schemaRef ds:uri="Strauss.PersonalizationDefinition"/>
  </ds:schemaRefs>
</ds:datastoreItem>
</file>

<file path=customXml/itemProps11.xml><?xml version="1.0" encoding="utf-8"?>
<ds:datastoreItem xmlns:ds="http://schemas.openxmlformats.org/officeDocument/2006/customXml" ds:itemID="{8791F093-DF69-4A61-957A-3059E78EA595}">
  <ds:schemaRefs>
    <ds:schemaRef ds:uri="Strauss.PersonalizationDefinition"/>
  </ds:schemaRefs>
</ds:datastoreItem>
</file>

<file path=customXml/itemProps12.xml><?xml version="1.0" encoding="utf-8"?>
<ds:datastoreItem xmlns:ds="http://schemas.openxmlformats.org/officeDocument/2006/customXml" ds:itemID="{634DE1EC-697A-45CA-A266-3A97C6C17F3F}">
  <ds:schemaRefs>
    <ds:schemaRef ds:uri="Strauss.PersonalizationDefinition"/>
  </ds:schemaRefs>
</ds:datastoreItem>
</file>

<file path=customXml/itemProps13.xml><?xml version="1.0" encoding="utf-8"?>
<ds:datastoreItem xmlns:ds="http://schemas.openxmlformats.org/officeDocument/2006/customXml" ds:itemID="{031CDC90-9BF5-48B0-887E-79810C58EF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e50fab-af46-459d-8f58-ea99a8480cae"/>
    <ds:schemaRef ds:uri="4e6b11a1-65d5-49c2-8370-2138282c0b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14.xml><?xml version="1.0" encoding="utf-8"?>
<ds:datastoreItem xmlns:ds="http://schemas.openxmlformats.org/officeDocument/2006/customXml" ds:itemID="{EE207422-FF25-4716-BA02-8BC9F1D9A474}">
  <ds:schemaRefs>
    <ds:schemaRef ds:uri="Strauss.PersonalizationDefinition"/>
  </ds:schemaRefs>
</ds:datastoreItem>
</file>

<file path=customXml/itemProps15.xml><?xml version="1.0" encoding="utf-8"?>
<ds:datastoreItem xmlns:ds="http://schemas.openxmlformats.org/officeDocument/2006/customXml" ds:itemID="{C5F864D8-07A8-4C41-9F50-A647D1C3ABA7}">
  <ds:schemaRefs>
    <ds:schemaRef ds:uri="Strauss.PersonalizationDefinition"/>
  </ds:schemaRefs>
</ds:datastoreItem>
</file>

<file path=customXml/itemProps16.xml><?xml version="1.0" encoding="utf-8"?>
<ds:datastoreItem xmlns:ds="http://schemas.openxmlformats.org/officeDocument/2006/customXml" ds:itemID="{8290DCE3-8E3B-4574-9C4B-0D94B8867CD6}">
  <ds:schemaRefs>
    <ds:schemaRef ds:uri="Strauss.PersonalizationDefinition"/>
  </ds:schemaRefs>
</ds:datastoreItem>
</file>

<file path=customXml/itemProps17.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18.xml><?xml version="1.0" encoding="utf-8"?>
<ds:datastoreItem xmlns:ds="http://schemas.openxmlformats.org/officeDocument/2006/customXml" ds:itemID="{0922084B-8305-43EB-AC66-D419C72C7EFF}">
  <ds:schemaRefs>
    <ds:schemaRef ds:uri="Strauss.PersonalizationDefinition"/>
  </ds:schemaRefs>
</ds:datastoreItem>
</file>

<file path=customXml/itemProps19.xml><?xml version="1.0" encoding="utf-8"?>
<ds:datastoreItem xmlns:ds="http://schemas.openxmlformats.org/officeDocument/2006/customXml" ds:itemID="{FB9B744E-8C31-41E5-B6B4-7F23D5301C0E}">
  <ds:schemaRefs>
    <ds:schemaRef ds:uri="Strauss.PersonalizationDefinition"/>
  </ds:schemaRefs>
</ds:datastoreItem>
</file>

<file path=customXml/itemProps20.xml><?xml version="1.0" encoding="utf-8"?>
<ds:datastoreItem xmlns:ds="http://schemas.openxmlformats.org/officeDocument/2006/customXml" ds:itemID="{D27B9D27-4FF5-4D74-B13E-C1718166C1C9}">
  <ds:schemaRefs>
    <ds:schemaRef ds:uri="Strauss.PersonalizationDefinition"/>
  </ds:schemaRefs>
</ds:datastoreItem>
</file>

<file path=customXml/itemProps21.xml><?xml version="1.0" encoding="utf-8"?>
<ds:datastoreItem xmlns:ds="http://schemas.openxmlformats.org/officeDocument/2006/customXml" ds:itemID="{A2102EF0-9EBA-456D-935A-B0E62BF8D1E0}">
  <ds:schemaRefs>
    <ds:schemaRef ds:uri="Strauss.PersonalizationDefinition"/>
  </ds:schemaRefs>
</ds:datastoreItem>
</file>

<file path=customXml/itemProps22.xml><?xml version="1.0" encoding="utf-8"?>
<ds:datastoreItem xmlns:ds="http://schemas.openxmlformats.org/officeDocument/2006/customXml" ds:itemID="{5854CDE2-1999-4E58-BE81-1C94BBE059BD}">
  <ds:schemaRefs>
    <ds:schemaRef ds:uri="Strauss.PersonalizationDefinition"/>
  </ds:schemaRefs>
</ds:datastoreItem>
</file>

<file path=customXml/itemProps23.xml><?xml version="1.0" encoding="utf-8"?>
<ds:datastoreItem xmlns:ds="http://schemas.openxmlformats.org/officeDocument/2006/customXml" ds:itemID="{F7C1D834-0F21-4783-B565-3773E127FC0E}">
  <ds:schemaRefs>
    <ds:schemaRef ds:uri="Strauss.PersonalizationDefinition"/>
  </ds:schemaRefs>
</ds:datastoreItem>
</file>

<file path=customXml/itemProps24.xml><?xml version="1.0" encoding="utf-8"?>
<ds:datastoreItem xmlns:ds="http://schemas.openxmlformats.org/officeDocument/2006/customXml" ds:itemID="{6D4075ED-28EF-46D4-96D7-6B254976F4E6}">
  <ds:schemaRefs>
    <ds:schemaRef ds:uri="Strauss.PersonalizationDefinition"/>
  </ds:schemaRefs>
</ds:datastoreItem>
</file>

<file path=customXml/itemProps25.xml><?xml version="1.0" encoding="utf-8"?>
<ds:datastoreItem xmlns:ds="http://schemas.openxmlformats.org/officeDocument/2006/customXml" ds:itemID="{85802BDA-F251-4585-9DBC-08FD584CB815}">
  <ds:schemaRefs>
    <ds:schemaRef ds:uri="Strauss.PersonalizationDefinition"/>
  </ds:schemaRefs>
</ds:datastoreItem>
</file>

<file path=customXml/itemProps26.xml><?xml version="1.0" encoding="utf-8"?>
<ds:datastoreItem xmlns:ds="http://schemas.openxmlformats.org/officeDocument/2006/customXml" ds:itemID="{08D38458-EDA7-4FFF-BB53-7A3F00F4EE58}">
  <ds:schemaRefs>
    <ds:schemaRef ds:uri="Strauss.PersonalizationDefinition"/>
  </ds:schemaRefs>
</ds:datastoreItem>
</file>

<file path=customXml/itemProps27.xml><?xml version="1.0" encoding="utf-8"?>
<ds:datastoreItem xmlns:ds="http://schemas.openxmlformats.org/officeDocument/2006/customXml" ds:itemID="{25042E18-FFE0-4FC9-896C-52995F3A431E}">
  <ds:schemaRefs>
    <ds:schemaRef ds:uri="Strauss.PersonalizationDefinition"/>
  </ds:schemaRefs>
</ds:datastoreItem>
</file>

<file path=customXml/itemProps28.xml><?xml version="1.0" encoding="utf-8"?>
<ds:datastoreItem xmlns:ds="http://schemas.openxmlformats.org/officeDocument/2006/customXml" ds:itemID="{E535D724-A728-4B61-952B-B6B3A066C452}">
  <ds:schemaRefs>
    <ds:schemaRef ds:uri="Strauss.PersonalizationDefinition"/>
  </ds:schemaRefs>
</ds:datastoreItem>
</file>

<file path=customXml/itemProps29.xml><?xml version="1.0" encoding="utf-8"?>
<ds:datastoreItem xmlns:ds="http://schemas.openxmlformats.org/officeDocument/2006/customXml" ds:itemID="{3D629B19-4C37-45DF-86B6-85CBB5D6D7B2}">
  <ds:schemaRefs>
    <ds:schemaRef ds:uri="Strauss.PersonalizationDefinition"/>
  </ds:schemaRefs>
</ds:datastoreItem>
</file>

<file path=customXml/itemProps30.xml><?xml version="1.0" encoding="utf-8"?>
<ds:datastoreItem xmlns:ds="http://schemas.openxmlformats.org/officeDocument/2006/customXml" ds:itemID="{8FF6E4EC-3DB5-4E69-856D-FA13D5C25E1E}">
  <ds:schemaRefs>
    <ds:schemaRef ds:uri="Strauss.PersonalizationDefinition"/>
  </ds:schemaRefs>
</ds:datastoreItem>
</file>

<file path=customXml/itemProps31.xml><?xml version="1.0" encoding="utf-8"?>
<ds:datastoreItem xmlns:ds="http://schemas.openxmlformats.org/officeDocument/2006/customXml" ds:itemID="{369756DF-EB5B-4E8D-9E47-CDBAE77FECC3}">
  <ds:schemaRefs>
    <ds:schemaRef ds:uri="Strauss.PersonalizationDefinition"/>
  </ds:schemaRefs>
</ds:datastoreItem>
</file>

<file path=customXml/itemProps32.xml><?xml version="1.0" encoding="utf-8"?>
<ds:datastoreItem xmlns:ds="http://schemas.openxmlformats.org/officeDocument/2006/customXml" ds:itemID="{C58DA368-17BC-46BB-9E5F-68F8390161EA}">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
  <TotalTime>2618</TotalTime>
  <Words>795</Words>
  <Application>Microsoft Office PowerPoint</Application>
  <PresentationFormat>Custom</PresentationFormat>
  <Paragraphs>57</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Adobe Clean DC</vt:lpstr>
      <vt:lpstr>Arial</vt:lpstr>
      <vt:lpstr>Calibri</vt:lpstr>
      <vt:lpstr>Fidelity Sans</vt:lpstr>
      <vt:lpstr>Fidelity Sans Lt</vt:lpstr>
      <vt:lpstr>5_Custom Design</vt:lpstr>
      <vt:lpstr>PowerPoint Presentation</vt:lpstr>
      <vt:lpstr>Flexible Spending and Reimbursement Accounts Services</vt:lpstr>
      <vt:lpstr>(Optional) Email to employees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Vient, John</dc:creator>
  <cp:lastModifiedBy>Trujillo, Montana</cp:lastModifiedBy>
  <cp:revision>21</cp:revision>
  <cp:lastPrinted>2019-10-11T15:47:54Z</cp:lastPrinted>
  <dcterms:created xsi:type="dcterms:W3CDTF">2019-09-11T19:01:58Z</dcterms:created>
  <dcterms:modified xsi:type="dcterms:W3CDTF">2024-10-16T21:54:29Z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0x01010026325F77145AF54EB50E40AA2D188EAC</vt:lpwstr>
  </property>
  <property fmtid="{D5CDD505-2E9C-101B-9397-08002B2CF9AE}" pid="3" name="MediaServiceImageTags">
    <vt:lpwstr/>
  </property>
  <property fmtid="{D5CDD505-2E9C-101B-9397-08002B2CF9AE}" pid="4" name="MSIP_Label_03b2c423-eb5a-467c-866f-c54b6721c0c4_Enabled">
    <vt:lpwstr>true</vt:lpwstr>
  </property>
  <property fmtid="{D5CDD505-2E9C-101B-9397-08002B2CF9AE}" pid="5" name="MSIP_Label_03b2c423-eb5a-467c-866f-c54b6721c0c4_SetDate">
    <vt:lpwstr>2024-01-29T20:02:00Z</vt:lpwstr>
  </property>
  <property fmtid="{D5CDD505-2E9C-101B-9397-08002B2CF9AE}" pid="6" name="MSIP_Label_03b2c423-eb5a-467c-866f-c54b6721c0c4_Method">
    <vt:lpwstr>Privileged</vt:lpwstr>
  </property>
  <property fmtid="{D5CDD505-2E9C-101B-9397-08002B2CF9AE}" pid="7" name="MSIP_Label_03b2c423-eb5a-467c-866f-c54b6721c0c4_Name">
    <vt:lpwstr>Fidelity Internal</vt:lpwstr>
  </property>
  <property fmtid="{D5CDD505-2E9C-101B-9397-08002B2CF9AE}" pid="8" name="MSIP_Label_03b2c423-eb5a-467c-866f-c54b6721c0c4_SiteId">
    <vt:lpwstr>7521acbc-a68c-41e5-a975-1cf83066dd19</vt:lpwstr>
  </property>
  <property fmtid="{D5CDD505-2E9C-101B-9397-08002B2CF9AE}" pid="9" name="MSIP_Label_03b2c423-eb5a-467c-866f-c54b6721c0c4_ActionId">
    <vt:lpwstr>bb89f665-b13f-4118-9a90-13877b122989</vt:lpwstr>
  </property>
  <property fmtid="{D5CDD505-2E9C-101B-9397-08002B2CF9AE}" pid="10" name="MSIP_Label_03b2c423-eb5a-467c-866f-c54b6721c0c4_ContentBits">
    <vt:lpwstr>2</vt:lpwstr>
  </property>
  <property fmtid="{D5CDD505-2E9C-101B-9397-08002B2CF9AE}" pid="11" name="ClassificationContentMarkingFooterLocations">
    <vt:lpwstr>5_Custom Design:8</vt:lpwstr>
  </property>
  <property fmtid="{D5CDD505-2E9C-101B-9397-08002B2CF9AE}" pid="12" name="ClassificationContentMarkingFooterText">
    <vt:lpwstr>Fidelity Internal Information</vt:lpwstr>
  </property>
</Properties>
</file>